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257" r:id="rId3"/>
    <p:sldId id="267" r:id="rId4"/>
    <p:sldId id="321" r:id="rId5"/>
    <p:sldId id="322" r:id="rId6"/>
    <p:sldId id="324" r:id="rId7"/>
    <p:sldId id="325" r:id="rId8"/>
    <p:sldId id="332" r:id="rId9"/>
    <p:sldId id="326" r:id="rId10"/>
    <p:sldId id="333" r:id="rId11"/>
    <p:sldId id="334" r:id="rId12"/>
    <p:sldId id="335" r:id="rId13"/>
    <p:sldId id="336" r:id="rId14"/>
    <p:sldId id="338" r:id="rId15"/>
    <p:sldId id="331" r:id="rId16"/>
    <p:sldId id="258" r:id="rId17"/>
    <p:sldId id="314" r:id="rId18"/>
    <p:sldId id="262" r:id="rId19"/>
    <p:sldId id="264" r:id="rId20"/>
    <p:sldId id="339" r:id="rId21"/>
    <p:sldId id="259" r:id="rId22"/>
    <p:sldId id="268" r:id="rId23"/>
    <p:sldId id="289" r:id="rId24"/>
    <p:sldId id="290" r:id="rId25"/>
    <p:sldId id="291" r:id="rId26"/>
    <p:sldId id="309" r:id="rId27"/>
    <p:sldId id="273" r:id="rId28"/>
    <p:sldId id="292" r:id="rId29"/>
    <p:sldId id="293" r:id="rId30"/>
    <p:sldId id="294" r:id="rId31"/>
    <p:sldId id="295" r:id="rId32"/>
    <p:sldId id="269" r:id="rId33"/>
    <p:sldId id="296" r:id="rId34"/>
    <p:sldId id="311" r:id="rId35"/>
    <p:sldId id="312" r:id="rId36"/>
    <p:sldId id="310" r:id="rId37"/>
    <p:sldId id="315" r:id="rId38"/>
    <p:sldId id="297" r:id="rId39"/>
    <p:sldId id="301" r:id="rId40"/>
    <p:sldId id="302" r:id="rId41"/>
    <p:sldId id="300" r:id="rId42"/>
    <p:sldId id="303" r:id="rId43"/>
    <p:sldId id="270" r:id="rId44"/>
    <p:sldId id="271" r:id="rId45"/>
    <p:sldId id="274" r:id="rId46"/>
    <p:sldId id="275" r:id="rId47"/>
    <p:sldId id="276" r:id="rId48"/>
    <p:sldId id="277" r:id="rId49"/>
    <p:sldId id="278" r:id="rId50"/>
    <p:sldId id="304" r:id="rId51"/>
    <p:sldId id="261" r:id="rId52"/>
    <p:sldId id="340" r:id="rId53"/>
    <p:sldId id="265" r:id="rId54"/>
    <p:sldId id="318" r:id="rId55"/>
    <p:sldId id="266" r:id="rId56"/>
    <p:sldId id="319"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21FF80"/>
    <a:srgbClr val="FC0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921" autoAdjust="0"/>
  </p:normalViewPr>
  <p:slideViewPr>
    <p:cSldViewPr snapToGrid="0" snapToObjects="1">
      <p:cViewPr>
        <p:scale>
          <a:sx n="108" d="100"/>
          <a:sy n="108" d="100"/>
        </p:scale>
        <p:origin x="-327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77B145-D496-854D-8A72-1387FA4382CE}" type="datetimeFigureOut">
              <a:rPr lang="en-US" smtClean="0"/>
              <a:t>24/01/20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3A3AA7-B412-D14D-AFB3-B62B60D7FFF2}" type="slidenum">
              <a:rPr lang="en-US" smtClean="0"/>
              <a:t>‹#›</a:t>
            </a:fld>
            <a:endParaRPr lang="en-US"/>
          </a:p>
        </p:txBody>
      </p:sp>
    </p:spTree>
    <p:extLst>
      <p:ext uri="{BB962C8B-B14F-4D97-AF65-F5344CB8AC3E}">
        <p14:creationId xmlns:p14="http://schemas.microsoft.com/office/powerpoint/2010/main" val="2245654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651D9-1BA1-7848-9664-CA567B4EA8B2}" type="datetimeFigureOut">
              <a:rPr lang="en-US" smtClean="0"/>
              <a:t>23/01/20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FD1CD2-8209-D94D-A672-AF71823C034B}" type="slidenum">
              <a:rPr lang="en-US" smtClean="0"/>
              <a:t>‹#›</a:t>
            </a:fld>
            <a:endParaRPr lang="en-US"/>
          </a:p>
        </p:txBody>
      </p:sp>
    </p:spTree>
    <p:extLst>
      <p:ext uri="{BB962C8B-B14F-4D97-AF65-F5344CB8AC3E}">
        <p14:creationId xmlns:p14="http://schemas.microsoft.com/office/powerpoint/2010/main" val="25497352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everyone! </a:t>
            </a:r>
            <a:br>
              <a:rPr lang="en-US" baseline="0" dirty="0" smtClean="0"/>
            </a:br>
            <a:r>
              <a:rPr lang="en-US" baseline="0" dirty="0" smtClean="0"/>
              <a:t/>
            </a:r>
            <a:br>
              <a:rPr lang="en-US" baseline="0" dirty="0" smtClean="0"/>
            </a:br>
            <a:r>
              <a:rPr lang="en-US" baseline="0" dirty="0" smtClean="0"/>
              <a:t>Welcome to the first Pegs seminar of 2020. </a:t>
            </a:r>
            <a:br>
              <a:rPr lang="en-US" baseline="0" dirty="0" smtClean="0"/>
            </a:br>
            <a:r>
              <a:rPr lang="en-US" baseline="0" dirty="0" smtClean="0"/>
              <a:t/>
            </a:r>
            <a:br>
              <a:rPr lang="en-US" baseline="0" dirty="0" smtClean="0"/>
            </a:br>
            <a:r>
              <a:rPr lang="en-US" baseline="0" dirty="0" smtClean="0"/>
              <a:t>For anyone who has not attended one of these before </a:t>
            </a:r>
            <a:r>
              <a:rPr lang="mr-IN" baseline="0" dirty="0" smtClean="0"/>
              <a:t>–</a:t>
            </a:r>
            <a:r>
              <a:rPr lang="en-US" baseline="0" dirty="0" smtClean="0"/>
              <a:t> this is a seminar series established in response to us becoming aware of a need for more bioinformatics training for postgraduates across the university. The series is organized and facilitated by PhD students in the division of Evolution and genomic science, with support from RA’s and postdocs in the divisions of EGS and Data Science. It is not designed to teach you everything you need to know, rather it is a very basic introduction to what you could do to help with your research, and some tips for where to go to find out more. </a:t>
            </a:r>
            <a:br>
              <a:rPr lang="en-US" baseline="0" dirty="0" smtClean="0"/>
            </a:br>
            <a:r>
              <a:rPr lang="en-US" baseline="0" dirty="0" smtClean="0"/>
              <a:t/>
            </a:r>
            <a:br>
              <a:rPr lang="en-US" baseline="0" dirty="0" smtClean="0"/>
            </a:br>
            <a:r>
              <a:rPr lang="en-US" baseline="0" dirty="0" smtClean="0"/>
              <a:t>We would like to thank Simon Hubbard (head of EGS) for once again backing the series, and being incredibly supportive towards us running them.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a:t>
            </a:fld>
            <a:endParaRPr lang="en-US"/>
          </a:p>
        </p:txBody>
      </p:sp>
    </p:spTree>
    <p:extLst>
      <p:ext uri="{BB962C8B-B14F-4D97-AF65-F5344CB8AC3E}">
        <p14:creationId xmlns:p14="http://schemas.microsoft.com/office/powerpoint/2010/main" val="20513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CD</a:t>
            </a:r>
            <a:r>
              <a:rPr lang="en-US" baseline="0" dirty="0" smtClean="0">
                <a:solidFill>
                  <a:srgbClr val="000000"/>
                </a:solidFill>
              </a:rPr>
              <a:t> </a:t>
            </a:r>
            <a:r>
              <a:rPr lang="mr-IN" baseline="0" dirty="0" smtClean="0">
                <a:solidFill>
                  <a:srgbClr val="000000"/>
                </a:solidFill>
              </a:rPr>
              <a:t>–</a:t>
            </a:r>
            <a:r>
              <a:rPr lang="en-US" baseline="0" dirty="0" smtClean="0">
                <a:solidFill>
                  <a:srgbClr val="000000"/>
                </a:solidFill>
              </a:rPr>
              <a:t> or “Change Directory“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
            </a:r>
            <a:br>
              <a:rPr lang="en-US" baseline="0" dirty="0" smtClean="0">
                <a:solidFill>
                  <a:srgbClr val="000000"/>
                </a:solidFill>
              </a:rPr>
            </a:br>
            <a:r>
              <a:rPr lang="en-US" dirty="0" smtClean="0">
                <a:solidFill>
                  <a:srgbClr val="000000"/>
                </a:solidFill>
              </a:rPr>
              <a:t>We want</a:t>
            </a:r>
            <a:r>
              <a:rPr lang="en-US" baseline="0" dirty="0" smtClean="0">
                <a:solidFill>
                  <a:srgbClr val="000000"/>
                </a:solidFill>
              </a:rPr>
              <a:t> to go to the dining room, so we type “cd </a:t>
            </a:r>
            <a:r>
              <a:rPr lang="en-US" baseline="0" dirty="0" err="1" smtClean="0">
                <a:solidFill>
                  <a:srgbClr val="000000"/>
                </a:solidFill>
              </a:rPr>
              <a:t>Dining_room</a:t>
            </a:r>
            <a:r>
              <a:rPr lang="en-US" baseline="0" dirty="0" smtClean="0">
                <a:solidFill>
                  <a:srgbClr val="000000"/>
                </a:solidFill>
              </a:rPr>
              <a:t>” </a:t>
            </a:r>
            <a:br>
              <a:rPr lang="en-US" baseline="0" dirty="0" smtClean="0">
                <a:solidFill>
                  <a:srgbClr val="000000"/>
                </a:solidFill>
              </a:rPr>
            </a:br>
            <a:r>
              <a:rPr lang="en-US" baseline="0" dirty="0" smtClean="0">
                <a:solidFill>
                  <a:srgbClr val="000000"/>
                </a:solidFill>
              </a:rPr>
              <a:t>(actually, as there is nothing else in this folder that begins with “D” we can just type D, then hit tab and it will auto-fill the rest in for us!</a:t>
            </a:r>
            <a:br>
              <a:rPr lang="en-US" baseline="0" dirty="0" smtClean="0">
                <a:solidFill>
                  <a:srgbClr val="000000"/>
                </a:solidFill>
              </a:rPr>
            </a:br>
            <a:r>
              <a:rPr lang="en-US" baseline="0" dirty="0" smtClean="0">
                <a:solidFill>
                  <a:srgbClr val="000000"/>
                </a:solidFill>
              </a:rPr>
              <a:t/>
            </a:r>
            <a:br>
              <a:rPr lang="en-US" baseline="0" dirty="0" smtClean="0">
                <a:solidFill>
                  <a:srgbClr val="000000"/>
                </a:solidFill>
              </a:rPr>
            </a:br>
            <a:r>
              <a:rPr lang="en-US" baseline="0" dirty="0" smtClean="0">
                <a:solidFill>
                  <a:srgbClr val="000000"/>
                </a:solidFill>
              </a:rPr>
              <a:t/>
            </a:r>
            <a:br>
              <a:rPr lang="en-US" baseline="0" dirty="0" smtClean="0">
                <a:solidFill>
                  <a:srgbClr val="000000"/>
                </a:solidFill>
              </a:rPr>
            </a:br>
            <a:r>
              <a:rPr lang="en-US" baseline="0" dirty="0" smtClean="0">
                <a:solidFill>
                  <a:srgbClr val="000000"/>
                </a:solidFill>
              </a:rPr>
              <a:t>You will notice that I have used an underscore instead of a space this is because, with most programming languages, the computer reads spaces as the end of a command. You can get around this by enclosing the name with spaces in quotes i.e. “Dining room” but it is much easier to just replace spaces with underscores in file names.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10</a:t>
            </a:fld>
            <a:endParaRPr lang="en-US"/>
          </a:p>
        </p:txBody>
      </p:sp>
    </p:spTree>
    <p:extLst>
      <p:ext uri="{BB962C8B-B14F-4D97-AF65-F5344CB8AC3E}">
        <p14:creationId xmlns:p14="http://schemas.microsoft.com/office/powerpoint/2010/main" val="322640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Using </a:t>
            </a:r>
            <a:r>
              <a:rPr lang="en-US" dirty="0" err="1" smtClean="0">
                <a:solidFill>
                  <a:srgbClr val="000000"/>
                </a:solidFill>
              </a:rPr>
              <a:t>ls</a:t>
            </a:r>
            <a:r>
              <a:rPr lang="en-US" dirty="0" smtClean="0">
                <a:solidFill>
                  <a:srgbClr val="000000"/>
                </a:solidFill>
              </a:rPr>
              <a:t> we look around the room </a:t>
            </a:r>
            <a:r>
              <a:rPr lang="mr-IN" dirty="0" smtClean="0">
                <a:solidFill>
                  <a:srgbClr val="000000"/>
                </a:solidFill>
              </a:rPr>
              <a:t>–</a:t>
            </a:r>
            <a:r>
              <a:rPr lang="en-US" dirty="0" smtClean="0">
                <a:solidFill>
                  <a:srgbClr val="000000"/>
                </a:solidFill>
              </a:rPr>
              <a:t> we seethe doors to a cupboard, and the kitchen, but as it</a:t>
            </a:r>
            <a:r>
              <a:rPr lang="mr-IN" dirty="0" smtClean="0">
                <a:solidFill>
                  <a:srgbClr val="000000"/>
                </a:solidFill>
              </a:rPr>
              <a:t>’</a:t>
            </a:r>
            <a:r>
              <a:rPr lang="en-US" dirty="0" smtClean="0">
                <a:solidFill>
                  <a:srgbClr val="000000"/>
                </a:solidFill>
              </a:rPr>
              <a:t>s a dining room there is something</a:t>
            </a:r>
            <a:r>
              <a:rPr lang="en-US" baseline="0" dirty="0" smtClean="0">
                <a:solidFill>
                  <a:srgbClr val="000000"/>
                </a:solidFill>
              </a:rPr>
              <a:t> </a:t>
            </a:r>
            <a:r>
              <a:rPr lang="en-US" dirty="0" smtClean="0">
                <a:solidFill>
                  <a:srgbClr val="000000"/>
                </a:solidFill>
              </a:rPr>
              <a:t> fundamental missing </a:t>
            </a:r>
            <a:r>
              <a:rPr lang="mr-IN" dirty="0" smtClean="0">
                <a:solidFill>
                  <a:srgbClr val="000000"/>
                </a:solidFill>
              </a:rPr>
              <a:t>–</a:t>
            </a:r>
            <a:r>
              <a:rPr lang="en-US" dirty="0" smtClean="0">
                <a:solidFill>
                  <a:srgbClr val="000000"/>
                </a:solidFill>
              </a:rPr>
              <a:t> a table! </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Using </a:t>
            </a:r>
            <a:r>
              <a:rPr lang="en-US" dirty="0" err="1" smtClean="0">
                <a:solidFill>
                  <a:srgbClr val="000000"/>
                </a:solidFill>
              </a:rPr>
              <a:t>mkdir</a:t>
            </a:r>
            <a:r>
              <a:rPr lang="en-US" dirty="0" smtClean="0">
                <a:solidFill>
                  <a:srgbClr val="000000"/>
                </a:solidFill>
              </a:rPr>
              <a:t> we are going to create a new directory,</a:t>
            </a:r>
            <a:r>
              <a:rPr lang="en-US" baseline="0" dirty="0" smtClean="0">
                <a:solidFill>
                  <a:srgbClr val="000000"/>
                </a:solidFill>
              </a:rPr>
              <a:t> and call it table </a:t>
            </a:r>
            <a:r>
              <a:rPr lang="mr-IN" baseline="0" dirty="0" smtClean="0">
                <a:solidFill>
                  <a:srgbClr val="000000"/>
                </a:solidFill>
              </a:rPr>
              <a:t>–</a:t>
            </a:r>
            <a:r>
              <a:rPr lang="en-US" baseline="0" dirty="0" smtClean="0">
                <a:solidFill>
                  <a:srgbClr val="000000"/>
                </a:solidFill>
              </a:rPr>
              <a:t> we do this by entering - </a:t>
            </a:r>
            <a:r>
              <a:rPr lang="en-US" baseline="0" dirty="0" err="1" smtClean="0">
                <a:solidFill>
                  <a:srgbClr val="000000"/>
                </a:solidFill>
              </a:rPr>
              <a:t>mkdir</a:t>
            </a:r>
            <a:r>
              <a:rPr lang="en-US" baseline="0" dirty="0" smtClean="0">
                <a:solidFill>
                  <a:srgbClr val="000000"/>
                </a:solidFill>
              </a:rPr>
              <a:t> table.</a:t>
            </a:r>
            <a:br>
              <a:rPr lang="en-US" baseline="0" dirty="0" smtClean="0">
                <a:solidFill>
                  <a:srgbClr val="000000"/>
                </a:solidFill>
              </a:rPr>
            </a:br>
            <a:r>
              <a:rPr lang="en-US" baseline="0" dirty="0" smtClean="0">
                <a:solidFill>
                  <a:srgbClr val="000000"/>
                </a:solidFill>
              </a:rPr>
              <a:t/>
            </a:r>
            <a:br>
              <a:rPr lang="en-US" baseline="0" dirty="0" smtClean="0">
                <a:solidFill>
                  <a:srgbClr val="000000"/>
                </a:solidFill>
              </a:rPr>
            </a:br>
            <a:r>
              <a:rPr lang="en-US" baseline="0" dirty="0" smtClean="0">
                <a:solidFill>
                  <a:srgbClr val="000000"/>
                </a:solidFill>
              </a:rPr>
              <a:t>When we look around now, we can see a table!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11</a:t>
            </a:fld>
            <a:endParaRPr lang="en-US"/>
          </a:p>
        </p:txBody>
      </p:sp>
    </p:spTree>
    <p:extLst>
      <p:ext uri="{BB962C8B-B14F-4D97-AF65-F5344CB8AC3E}">
        <p14:creationId xmlns:p14="http://schemas.microsoft.com/office/powerpoint/2010/main" val="322640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We</a:t>
            </a:r>
            <a:r>
              <a:rPr lang="en-US" baseline="0" dirty="0" smtClean="0">
                <a:solidFill>
                  <a:srgbClr val="000000"/>
                </a:solidFill>
              </a:rPr>
              <a:t> use the cd command again and make our way to the kitchen, there we find some spilled milk.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r>
              <a:rPr lang="en-US" dirty="0" smtClean="0"/>
              <a:t>Now we are pretty</a:t>
            </a:r>
            <a:r>
              <a:rPr lang="en-US" baseline="0" dirty="0" smtClean="0"/>
              <a:t> advanced tech wise these days, but as far as I’m aware, we are not yet at the point where we can actively make a computer cry </a:t>
            </a:r>
            <a:r>
              <a:rPr lang="mr-IN" baseline="0" dirty="0" smtClean="0"/>
              <a:t>–</a:t>
            </a:r>
            <a:r>
              <a:rPr lang="en-US" baseline="0" dirty="0" smtClean="0"/>
              <a:t> so we are instead going to clean up the spilled milk by removing the directory (this works on files too). </a:t>
            </a:r>
            <a:br>
              <a:rPr lang="en-US" baseline="0" dirty="0" smtClean="0"/>
            </a:br>
            <a:endParaRPr lang="en-US" baseline="0" dirty="0" smtClean="0"/>
          </a:p>
          <a:p>
            <a:r>
              <a:rPr lang="en-US" baseline="0" dirty="0" smtClean="0"/>
              <a:t>To do this, we type “</a:t>
            </a:r>
            <a:r>
              <a:rPr lang="en-US" baseline="0" dirty="0" err="1" smtClean="0"/>
              <a:t>rm</a:t>
            </a:r>
            <a:r>
              <a:rPr lang="en-US" baseline="0" dirty="0" smtClean="0"/>
              <a:t> </a:t>
            </a:r>
            <a:r>
              <a:rPr lang="mr-IN" baseline="0" dirty="0" smtClean="0"/>
              <a:t>–</a:t>
            </a:r>
            <a:r>
              <a:rPr lang="en-US" baseline="0" dirty="0" smtClean="0"/>
              <a:t>r </a:t>
            </a:r>
            <a:r>
              <a:rPr lang="en-US" baseline="0" dirty="0" err="1" smtClean="0"/>
              <a:t>Spilled_Milk</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12</a:t>
            </a:fld>
            <a:endParaRPr lang="en-US"/>
          </a:p>
        </p:txBody>
      </p:sp>
    </p:spTree>
    <p:extLst>
      <p:ext uri="{BB962C8B-B14F-4D97-AF65-F5344CB8AC3E}">
        <p14:creationId xmlns:p14="http://schemas.microsoft.com/office/powerpoint/2010/main" val="322640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 With the kitchen clean we can move to the next room. </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I am currently eating for two, so I use ‘cd’ to head to the pantry</a:t>
            </a:r>
            <a:r>
              <a:rPr lang="en-US" baseline="0" dirty="0" smtClean="0">
                <a:solidFill>
                  <a:srgbClr val="00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Using ‘</a:t>
            </a:r>
            <a:r>
              <a:rPr lang="en-US" baseline="0" dirty="0" err="1" smtClean="0">
                <a:solidFill>
                  <a:srgbClr val="000000"/>
                </a:solidFill>
              </a:rPr>
              <a:t>ls</a:t>
            </a:r>
            <a:r>
              <a:rPr lang="en-US" baseline="0" dirty="0" smtClean="0">
                <a:solidFill>
                  <a:srgbClr val="000000"/>
                </a:solidFill>
              </a:rPr>
              <a:t>’ I can see that, rather than a folder, there is a file stored in here, and that file is called recipe.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This is what I have been trying to get to while seemingly aimlessly wandering around the house, but now that I am here I need to know how to read the recipe. </a:t>
            </a:r>
            <a:br>
              <a:rPr lang="en-US" baseline="0" dirty="0" smtClean="0">
                <a:solidFill>
                  <a:srgbClr val="000000"/>
                </a:solidFill>
              </a:rPr>
            </a:br>
            <a:r>
              <a:rPr lang="en-US" baseline="0" dirty="0" smtClean="0">
                <a:solidFill>
                  <a:srgbClr val="000000"/>
                </a:solidFill>
              </a:rPr>
              <a:t/>
            </a:r>
            <a:br>
              <a:rPr lang="en-US" baseline="0" dirty="0" smtClean="0">
                <a:solidFill>
                  <a:srgbClr val="000000"/>
                </a:solidFill>
              </a:rPr>
            </a:br>
            <a:r>
              <a:rPr lang="en-US" baseline="0" dirty="0" smtClean="0">
                <a:solidFill>
                  <a:srgbClr val="000000"/>
                </a:solidFill>
              </a:rPr>
              <a:t>To do it I will use the “more” command which will display the text from a file in the terminal window.</a:t>
            </a:r>
            <a:br>
              <a:rPr lang="en-US" baseline="0" dirty="0" smtClean="0">
                <a:solidFill>
                  <a:srgbClr val="000000"/>
                </a:solidFill>
              </a:rPr>
            </a:br>
            <a:r>
              <a:rPr lang="en-US" baseline="0" dirty="0" smtClean="0">
                <a:solidFill>
                  <a:srgbClr val="000000"/>
                </a:solidFill>
              </a:rPr>
              <a:t/>
            </a:r>
            <a:br>
              <a:rPr lang="en-US" baseline="0" dirty="0" smtClean="0">
                <a:solidFill>
                  <a:srgbClr val="000000"/>
                </a:solidFill>
              </a:rPr>
            </a:br>
            <a:r>
              <a:rPr lang="en-US" baseline="0" dirty="0" smtClean="0">
                <a:solidFill>
                  <a:srgbClr val="000000"/>
                </a:solidFill>
              </a:rPr>
              <a:t>When I type “more </a:t>
            </a:r>
            <a:r>
              <a:rPr lang="en-US" baseline="0" dirty="0" err="1" smtClean="0">
                <a:solidFill>
                  <a:srgbClr val="000000"/>
                </a:solidFill>
              </a:rPr>
              <a:t>recipe.txt</a:t>
            </a:r>
            <a:r>
              <a:rPr lang="en-US" baseline="0" dirty="0" smtClean="0">
                <a:solidFill>
                  <a:srgbClr val="000000"/>
                </a:solidFill>
              </a:rPr>
              <a:t>” it will show me my quick recipe for potato </a:t>
            </a:r>
            <a:r>
              <a:rPr lang="en-US" baseline="0" dirty="0" err="1" smtClean="0">
                <a:solidFill>
                  <a:srgbClr val="000000"/>
                </a:solidFill>
              </a:rPr>
              <a:t>farls</a:t>
            </a:r>
            <a:r>
              <a:rPr lang="en-US" baseline="0" dirty="0" smtClean="0">
                <a:solidFill>
                  <a:srgbClr val="000000"/>
                </a:solidFill>
              </a:rPr>
              <a:t>! </a:t>
            </a: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13</a:t>
            </a:fld>
            <a:endParaRPr lang="en-US"/>
          </a:p>
        </p:txBody>
      </p:sp>
    </p:spTree>
    <p:extLst>
      <p:ext uri="{BB962C8B-B14F-4D97-AF65-F5344CB8AC3E}">
        <p14:creationId xmlns:p14="http://schemas.microsoft.com/office/powerpoint/2010/main" val="322640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This was pretty long-winded but as you become more confident you can combine locations to make what is called a “file path”. Shown here are the Mac and Windows paths to get to the recipe. This is really helpful, because you often need to point programs you are writing to other locations in your computer, which you can do by providing the correct file path.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You can combine more than just file names this way, and make the beginnings of what we call scripts, or your first programs! </a:t>
            </a: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14</a:t>
            </a:fld>
            <a:endParaRPr lang="en-US"/>
          </a:p>
        </p:txBody>
      </p:sp>
    </p:spTree>
    <p:extLst>
      <p:ext uri="{BB962C8B-B14F-4D97-AF65-F5344CB8AC3E}">
        <p14:creationId xmlns:p14="http://schemas.microsoft.com/office/powerpoint/2010/main" val="322640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new to coding it can be a real confidence boost to get to grips with using the terminal. </a:t>
            </a:r>
          </a:p>
          <a:p>
            <a:endParaRPr lang="en-US" baseline="0" dirty="0" smtClean="0"/>
          </a:p>
          <a:p>
            <a:r>
              <a:rPr lang="en-US" baseline="0" dirty="0" smtClean="0"/>
              <a:t>Here are some extra resources you can go away and practice with, once again red for mac and blue for windows. </a:t>
            </a:r>
            <a:br>
              <a:rPr lang="en-US" baseline="0" dirty="0" smtClean="0"/>
            </a:br>
            <a:r>
              <a:rPr lang="en-US" baseline="0" dirty="0" smtClean="0"/>
              <a:t/>
            </a:r>
            <a:br>
              <a:rPr lang="en-US" baseline="0" dirty="0" smtClean="0"/>
            </a:br>
            <a:r>
              <a:rPr lang="en-US" baseline="0" dirty="0" smtClean="0"/>
              <a:t>This is a very basic introduction, but will help you get a feel for how the computer “thinks” and responds, which is a foundational building block for coding.</a:t>
            </a:r>
            <a:br>
              <a:rPr lang="en-US" baseline="0" dirty="0" smtClean="0"/>
            </a:br>
            <a:r>
              <a:rPr lang="en-US" baseline="0" dirty="0" smtClean="0"/>
              <a:t> Once you are more confident you can start stringing commands together and doing more with them, and you will feel like a wizard!</a:t>
            </a:r>
            <a:br>
              <a:rPr lang="en-US" baseline="0" dirty="0" smtClean="0"/>
            </a:br>
            <a:r>
              <a:rPr lang="en-US" baseline="0" dirty="0" smtClean="0"/>
              <a:t/>
            </a:r>
            <a:br>
              <a:rPr lang="en-US" baseline="0" dirty="0" smtClean="0"/>
            </a:br>
            <a:r>
              <a:rPr lang="en-US" baseline="0" dirty="0" smtClean="0"/>
              <a:t/>
            </a:r>
            <a:br>
              <a:rPr lang="en-US" baseline="0" dirty="0" smtClean="0"/>
            </a:br>
            <a:r>
              <a:rPr lang="en-US" baseline="0" dirty="0" smtClean="0"/>
              <a:t>Now that we have covered those areas we will move on to making some pictures using code </a:t>
            </a:r>
            <a:r>
              <a:rPr lang="mr-IN" baseline="0" dirty="0" smtClean="0"/>
              <a:t>–</a:t>
            </a:r>
            <a:r>
              <a:rPr lang="en-US" baseline="0" dirty="0" smtClean="0"/>
              <a:t> this time in a different environment, using the language “R”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15</a:t>
            </a:fld>
            <a:endParaRPr lang="en-US"/>
          </a:p>
        </p:txBody>
      </p:sp>
    </p:spTree>
    <p:extLst>
      <p:ext uri="{BB962C8B-B14F-4D97-AF65-F5344CB8AC3E}">
        <p14:creationId xmlns:p14="http://schemas.microsoft.com/office/powerpoint/2010/main" val="1471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a programming language, but don</a:t>
            </a:r>
            <a:r>
              <a:rPr lang="mr-IN" dirty="0" smtClean="0"/>
              <a:t>’</a:t>
            </a:r>
            <a:r>
              <a:rPr lang="en-US" dirty="0" smtClean="0"/>
              <a:t>t let that put you off! </a:t>
            </a:r>
          </a:p>
          <a:p>
            <a:r>
              <a:rPr lang="en-US" dirty="0" smtClean="0"/>
              <a:t>You</a:t>
            </a:r>
            <a:r>
              <a:rPr lang="en-US" baseline="0" dirty="0" smtClean="0"/>
              <a:t> don</a:t>
            </a:r>
            <a:r>
              <a:rPr lang="mr-IN" baseline="0" dirty="0" smtClean="0"/>
              <a:t>’</a:t>
            </a:r>
            <a:r>
              <a:rPr lang="en-US" baseline="0" dirty="0" smtClean="0"/>
              <a:t>t need to be a coding wizard in order to get great </a:t>
            </a:r>
            <a:r>
              <a:rPr lang="en-US" baseline="0" dirty="0" err="1" smtClean="0"/>
              <a:t>grahics</a:t>
            </a:r>
            <a:r>
              <a:rPr lang="en-US" baseline="0" dirty="0" smtClean="0"/>
              <a:t>, </a:t>
            </a:r>
            <a:r>
              <a:rPr lang="en-US" baseline="0" dirty="0" smtClean="0"/>
              <a:t>you just need to understand the basics!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16</a:t>
            </a:fld>
            <a:endParaRPr lang="en-US"/>
          </a:p>
        </p:txBody>
      </p:sp>
    </p:spTree>
    <p:extLst>
      <p:ext uri="{BB962C8B-B14F-4D97-AF65-F5344CB8AC3E}">
        <p14:creationId xmlns:p14="http://schemas.microsoft.com/office/powerpoint/2010/main" val="2280000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‘types’ of data are called specific things. It is important to know what types of data you are dealing with, as the program will interpret and use them in different ways. </a:t>
            </a:r>
          </a:p>
          <a:p>
            <a:r>
              <a:rPr lang="en-US" baseline="0" dirty="0" smtClean="0"/>
              <a:t>Characters are words, or ‘strings’ of characters, such as ‘Alex’ or ‘Alex Samira and Jo’.</a:t>
            </a:r>
          </a:p>
          <a:p>
            <a:r>
              <a:rPr lang="en-US" baseline="0" dirty="0" smtClean="0"/>
              <a:t>Numeric data is data made up of whole numbers such as ‘1’ or ‘897’.</a:t>
            </a:r>
          </a:p>
          <a:p>
            <a:r>
              <a:rPr lang="en-US" baseline="0" dirty="0" smtClean="0"/>
              <a:t>Integers are numbers with decimals such as ‘1.8’ or ‘897.4357689’.</a:t>
            </a:r>
          </a:p>
          <a:p>
            <a:r>
              <a:rPr lang="en-US" baseline="0" dirty="0" smtClean="0"/>
              <a:t>Complex numbers involve algebraic notation/symbols such as ‘1+2i”.</a:t>
            </a:r>
          </a:p>
          <a:p>
            <a:r>
              <a:rPr lang="en-US" baseline="0" dirty="0" smtClean="0"/>
              <a:t>Logical data is the result of a comparison between two values and will result in an output of TRUE or FALSE, for example 2=2 is ‘TRUE’.</a:t>
            </a:r>
          </a:p>
          <a:p>
            <a:r>
              <a:rPr lang="en-US" baseline="0" dirty="0" smtClean="0"/>
              <a:t>You can find more about it in this useful tutorial: http://</a:t>
            </a:r>
            <a:r>
              <a:rPr lang="en-US" baseline="0" dirty="0" err="1" smtClean="0"/>
              <a:t>www.r-tutor.com</a:t>
            </a:r>
            <a:r>
              <a:rPr lang="en-US" baseline="0" dirty="0" smtClean="0"/>
              <a:t>/r-introduction/basic-data-types</a:t>
            </a:r>
          </a:p>
          <a:p>
            <a:endParaRPr lang="en-US" baseline="0" dirty="0" smtClean="0"/>
          </a:p>
          <a:p>
            <a:r>
              <a:rPr lang="en-US" baseline="0" dirty="0" smtClean="0"/>
              <a:t>Data structures are the way in which your data is stored. I like to imagine them as shapes. </a:t>
            </a:r>
          </a:p>
          <a:p>
            <a:r>
              <a:rPr lang="en-US" baseline="0" dirty="0" smtClean="0"/>
              <a:t>An atomic vector is a single value that you have stored. For instance, if I were to want to store the number four, I could create an object ‘FOUR’ and store the number 4 in it. When I ask R what ‘FOUR’ is, it will tell me that it is an atomic vector, of numeric type. Atomic vectors can be any type you like as they only contain only one thing.</a:t>
            </a:r>
          </a:p>
          <a:p>
            <a:r>
              <a:rPr lang="en-US" baseline="0" dirty="0" smtClean="0"/>
              <a:t>A list is exactly that </a:t>
            </a:r>
            <a:r>
              <a:rPr lang="mr-IN" baseline="0" dirty="0" smtClean="0"/>
              <a:t>–</a:t>
            </a:r>
            <a:r>
              <a:rPr lang="en-US" baseline="0" dirty="0" smtClean="0"/>
              <a:t> a list of items. Lists are very like a column you might see in excel. Each of the cells can have a value of the same, or different type in it. E.G. 1,2,3,4,5,6 would be a list of numeric type. </a:t>
            </a:r>
          </a:p>
          <a:p>
            <a:r>
              <a:rPr lang="en-US" baseline="0" dirty="0" smtClean="0"/>
              <a:t>A table is a selection of data which has one or more rows and columns. Each value within a column must be the same type, but different columns can have different types. For example, if I have some data representing flowers, it might have the following columns: Flower name, Number of petals, and length of stem, each of which would be a different type of data. </a:t>
            </a:r>
          </a:p>
          <a:p>
            <a:r>
              <a:rPr lang="en-US" baseline="0" dirty="0" smtClean="0"/>
              <a:t>A matrix is very like a table, only all the data within it has to have the same type. These types of structure are incredibly useful when you are doing statistics as often you will need to have a set of numeric data wherein the values can each be compared with the other. </a:t>
            </a:r>
          </a:p>
          <a:p>
            <a:r>
              <a:rPr lang="en-US" baseline="0" dirty="0" smtClean="0"/>
              <a:t>Finally an Array is a set of data with 3 or more dimensions where all of the data is of the same type. These are complicated data structures that can be used for more complicated multi-dimensional plotting such as networks. </a:t>
            </a:r>
          </a:p>
          <a:p>
            <a:endParaRPr lang="en-US" baseline="0" dirty="0" smtClean="0"/>
          </a:p>
        </p:txBody>
      </p:sp>
      <p:sp>
        <p:nvSpPr>
          <p:cNvPr id="4" name="Slide Number Placeholder 3"/>
          <p:cNvSpPr>
            <a:spLocks noGrp="1"/>
          </p:cNvSpPr>
          <p:nvPr>
            <p:ph type="sldNum" sz="quarter" idx="10"/>
          </p:nvPr>
        </p:nvSpPr>
        <p:spPr/>
        <p:txBody>
          <a:bodyPr/>
          <a:lstStyle/>
          <a:p>
            <a:fld id="{84FD1CD2-8209-D94D-A672-AF71823C034B}" type="slidenum">
              <a:rPr lang="en-US" smtClean="0"/>
              <a:t>17</a:t>
            </a:fld>
            <a:endParaRPr lang="en-US"/>
          </a:p>
        </p:txBody>
      </p:sp>
    </p:spTree>
    <p:extLst>
      <p:ext uri="{BB962C8B-B14F-4D97-AF65-F5344CB8AC3E}">
        <p14:creationId xmlns:p14="http://schemas.microsoft.com/office/powerpoint/2010/main" val="2060387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a:t>
            </a:r>
            <a:r>
              <a:rPr lang="en-US" baseline="0" dirty="0" smtClean="0"/>
              <a:t> a lot more versatile and reliable than excel. When you are dealing with very large data excel can struggle, loose rows or simply not load the whole set. R however is able to take in all of your data, and thanks to the ability to download and use other people’s code as packages, you can make a much larger number of beautiful plots, simply by mixing your data with their code!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18</a:t>
            </a:fld>
            <a:endParaRPr lang="en-US"/>
          </a:p>
        </p:txBody>
      </p:sp>
    </p:spTree>
    <p:extLst>
      <p:ext uri="{BB962C8B-B14F-4D97-AF65-F5344CB8AC3E}">
        <p14:creationId xmlns:p14="http://schemas.microsoft.com/office/powerpoint/2010/main" val="1875805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awesome things</a:t>
            </a:r>
            <a:r>
              <a:rPr lang="en-US" baseline="0" dirty="0" smtClean="0"/>
              <a:t> you can do in R, so many in fact that it can be difficult to choose the best plot type for your data (especially if you don</a:t>
            </a:r>
            <a:r>
              <a:rPr lang="mr-IN" baseline="0" dirty="0" smtClean="0"/>
              <a:t>’</a:t>
            </a:r>
            <a:r>
              <a:rPr lang="en-US" baseline="0" dirty="0" smtClean="0"/>
              <a:t>t know what plots are available to make!) </a:t>
            </a:r>
          </a:p>
        </p:txBody>
      </p:sp>
      <p:sp>
        <p:nvSpPr>
          <p:cNvPr id="4" name="Slide Number Placeholder 3"/>
          <p:cNvSpPr>
            <a:spLocks noGrp="1"/>
          </p:cNvSpPr>
          <p:nvPr>
            <p:ph type="sldNum" sz="quarter" idx="10"/>
          </p:nvPr>
        </p:nvSpPr>
        <p:spPr/>
        <p:txBody>
          <a:bodyPr/>
          <a:lstStyle/>
          <a:p>
            <a:fld id="{84FD1CD2-8209-D94D-A672-AF71823C034B}" type="slidenum">
              <a:rPr lang="en-US" smtClean="0"/>
              <a:t>19</a:t>
            </a:fld>
            <a:endParaRPr lang="en-US"/>
          </a:p>
        </p:txBody>
      </p:sp>
    </p:spTree>
    <p:extLst>
      <p:ext uri="{BB962C8B-B14F-4D97-AF65-F5344CB8AC3E}">
        <p14:creationId xmlns:p14="http://schemas.microsoft.com/office/powerpoint/2010/main" val="295114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a:t>
            </a:fld>
            <a:endParaRPr lang="en-US"/>
          </a:p>
        </p:txBody>
      </p:sp>
    </p:spTree>
    <p:extLst>
      <p:ext uri="{BB962C8B-B14F-4D97-AF65-F5344CB8AC3E}">
        <p14:creationId xmlns:p14="http://schemas.microsoft.com/office/powerpoint/2010/main" val="389671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quick example, this is what I get when I type “Beautiful R plots” into a </a:t>
            </a:r>
            <a:r>
              <a:rPr lang="en-US" baseline="0" dirty="0" err="1" smtClean="0"/>
              <a:t>google</a:t>
            </a:r>
            <a:r>
              <a:rPr lang="en-US" baseline="0" dirty="0" smtClean="0"/>
              <a:t> image search!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20</a:t>
            </a:fld>
            <a:endParaRPr lang="en-US"/>
          </a:p>
        </p:txBody>
      </p:sp>
    </p:spTree>
    <p:extLst>
      <p:ext uri="{BB962C8B-B14F-4D97-AF65-F5344CB8AC3E}">
        <p14:creationId xmlns:p14="http://schemas.microsoft.com/office/powerpoint/2010/main" val="632353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basic topics we will be covering in the first part of this lecture.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21</a:t>
            </a:fld>
            <a:endParaRPr lang="en-US"/>
          </a:p>
        </p:txBody>
      </p:sp>
    </p:spTree>
    <p:extLst>
      <p:ext uri="{BB962C8B-B14F-4D97-AF65-F5344CB8AC3E}">
        <p14:creationId xmlns:p14="http://schemas.microsoft.com/office/powerpoint/2010/main" val="370725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iris dataset. It is on of the example datasets that is built in to R.</a:t>
            </a:r>
            <a:r>
              <a:rPr lang="en-US" baseline="0" dirty="0" smtClean="0"/>
              <a:t> You can see it by typing ‘iris’. The greater than symbol is what R puts at the beginning of every line to show that it is ready to receive a new command. If the &gt; symbol isn’t at the start of your line when you want to type in a new command, it probably means that the program is still busy working on the previous command you gave it.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22</a:t>
            </a:fld>
            <a:endParaRPr lang="en-US"/>
          </a:p>
        </p:txBody>
      </p:sp>
    </p:spTree>
    <p:extLst>
      <p:ext uri="{BB962C8B-B14F-4D97-AF65-F5344CB8AC3E}">
        <p14:creationId xmlns:p14="http://schemas.microsoft.com/office/powerpoint/2010/main" val="1895940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numbers</a:t>
            </a:r>
            <a:r>
              <a:rPr lang="en-US" baseline="0" dirty="0" smtClean="0"/>
              <a:t> on the left hand side aren’t actually in the data </a:t>
            </a:r>
            <a:r>
              <a:rPr lang="mr-IN" baseline="0" dirty="0" smtClean="0"/>
              <a:t>–</a:t>
            </a:r>
            <a:r>
              <a:rPr lang="en-US" baseline="0" dirty="0" smtClean="0"/>
              <a:t> they are an addition from R to help you refer to each row. This is useful because sometimes you will want to take a subset of data by choosing only rows 2,3 and 4 for example.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23</a:t>
            </a:fld>
            <a:endParaRPr lang="en-US"/>
          </a:p>
        </p:txBody>
      </p:sp>
    </p:spTree>
    <p:extLst>
      <p:ext uri="{BB962C8B-B14F-4D97-AF65-F5344CB8AC3E}">
        <p14:creationId xmlns:p14="http://schemas.microsoft.com/office/powerpoint/2010/main" val="31033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your column names.</a:t>
            </a:r>
            <a:r>
              <a:rPr lang="en-US" baseline="0" dirty="0" smtClean="0"/>
              <a:t> In the iris dataset R already knows that these names aren’t supposed to be included in the main data, instead they are a useful way to say which column you are looking at, for example if I wanted to know the mean sepal width I could type mean(</a:t>
            </a:r>
            <a:r>
              <a:rPr lang="en-US" baseline="0" dirty="0" err="1" smtClean="0"/>
              <a:t>iris$Sepal.Width</a:t>
            </a:r>
            <a:r>
              <a:rPr lang="en-US" baseline="0" dirty="0" smtClean="0"/>
              <a:t>) </a:t>
            </a:r>
            <a:r>
              <a:rPr lang="mr-IN" baseline="0" dirty="0" smtClean="0"/>
              <a:t>–</a:t>
            </a:r>
            <a:r>
              <a:rPr lang="en-US" baseline="0" dirty="0" smtClean="0"/>
              <a:t> this way the program knows I want the mean of ‘iris’ data, column ‘</a:t>
            </a:r>
            <a:r>
              <a:rPr lang="en-US" baseline="0" dirty="0" err="1" smtClean="0"/>
              <a:t>Sepal.Width</a:t>
            </a:r>
            <a:r>
              <a:rPr lang="en-US" baseline="0" dirty="0" smtClean="0"/>
              <a:t>’.</a:t>
            </a:r>
          </a:p>
          <a:p>
            <a:r>
              <a:rPr lang="en-US" baseline="0" dirty="0" smtClean="0"/>
              <a:t>If R didn’t</a:t>
            </a:r>
            <a:r>
              <a:rPr lang="en-GB" baseline="0" dirty="0" smtClean="0"/>
              <a:t> </a:t>
            </a:r>
            <a:r>
              <a:rPr lang="en-US" baseline="0" dirty="0" smtClean="0"/>
              <a:t>recognise </a:t>
            </a:r>
            <a:r>
              <a:rPr lang="en-US" baseline="0" dirty="0" err="1" smtClean="0"/>
              <a:t>Sepal.Width</a:t>
            </a:r>
            <a:r>
              <a:rPr lang="en-US" baseline="0" dirty="0" smtClean="0"/>
              <a:t> as the title of the column it wouldn’t be able to calculate mean as it would try to include ‘</a:t>
            </a:r>
            <a:r>
              <a:rPr lang="en-US" baseline="0" dirty="0" err="1" smtClean="0"/>
              <a:t>Sepal.With</a:t>
            </a:r>
            <a:r>
              <a:rPr lang="en-US" baseline="0" dirty="0" smtClean="0"/>
              <a:t>’ in the calculation</a:t>
            </a:r>
            <a:r>
              <a:rPr lang="mr-IN" baseline="0" dirty="0" smtClean="0"/>
              <a:t>…</a:t>
            </a:r>
            <a:r>
              <a:rPr lang="en-GB" baseline="0" dirty="0" smtClean="0"/>
              <a:t> which wouldn’t work as its not a number! </a:t>
            </a:r>
            <a:br>
              <a:rPr lang="en-GB" baseline="0" dirty="0" smtClean="0"/>
            </a:br>
            <a:r>
              <a:rPr lang="en-GB" baseline="0" dirty="0" smtClean="0"/>
              <a:t>When you are loading in your own data you need, therefore, to let it know if your columns have titles or not (I will show you how later).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24</a:t>
            </a:fld>
            <a:endParaRPr lang="en-US"/>
          </a:p>
        </p:txBody>
      </p:sp>
    </p:spTree>
    <p:extLst>
      <p:ext uri="{BB962C8B-B14F-4D97-AF65-F5344CB8AC3E}">
        <p14:creationId xmlns:p14="http://schemas.microsoft.com/office/powerpoint/2010/main" val="39075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main data that will actually</a:t>
            </a:r>
            <a:r>
              <a:rPr lang="en-US" baseline="0" dirty="0" smtClean="0"/>
              <a:t> get used when you ask R to do things.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25</a:t>
            </a:fld>
            <a:endParaRPr lang="en-US"/>
          </a:p>
        </p:txBody>
      </p:sp>
    </p:spTree>
    <p:extLst>
      <p:ext uri="{BB962C8B-B14F-4D97-AF65-F5344CB8AC3E}">
        <p14:creationId xmlns:p14="http://schemas.microsoft.com/office/powerpoint/2010/main" val="350615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R is the no-frills programming language, in</a:t>
            </a:r>
            <a:r>
              <a:rPr lang="en-US" baseline="0" dirty="0" smtClean="0"/>
              <a:t> this there is only one viewing window, you can only see your data if you call it up, and any plots you make open in a popup. It is very much no nonsense, but is also more difficult for the average beginner to use. </a:t>
            </a:r>
          </a:p>
          <a:p>
            <a:r>
              <a:rPr lang="en-US" baseline="0" dirty="0" smtClean="0"/>
              <a:t>R-studio is a lot more user friendly (it needs base R to have been installed on your computer in order to run). It has lots of buttons and options and mini windows, and is a lot more akin to excel in its user-friendliness!</a:t>
            </a:r>
          </a:p>
          <a:p>
            <a:endParaRPr lang="en-US" baseline="0" dirty="0" smtClean="0"/>
          </a:p>
          <a:p>
            <a:r>
              <a:rPr lang="en-US" baseline="0" dirty="0" err="1" smtClean="0"/>
              <a:t>Plotly</a:t>
            </a:r>
            <a:r>
              <a:rPr lang="en-US" baseline="0" dirty="0" smtClean="0"/>
              <a:t> </a:t>
            </a:r>
            <a:r>
              <a:rPr lang="en-US" baseline="0" dirty="0" smtClean="0"/>
              <a:t>is an online tool developed by a Canadian company. It is very user friendly, however, and plots you make are publicly available for anyone to look at. Obviously this isn’t ideal if you are doing sensitive research. This </a:t>
            </a:r>
            <a:r>
              <a:rPr lang="en-US" baseline="0" dirty="0" smtClean="0"/>
              <a:t>isn’t </a:t>
            </a:r>
            <a:r>
              <a:rPr lang="en-US" baseline="0" dirty="0" smtClean="0"/>
              <a:t>the end of the world however </a:t>
            </a:r>
            <a:r>
              <a:rPr lang="mr-IN" baseline="0" dirty="0" smtClean="0"/>
              <a:t>–</a:t>
            </a:r>
            <a:r>
              <a:rPr lang="en-US" baseline="0" dirty="0" smtClean="0"/>
              <a:t> once you are used to the types of data and their shapes you can make ‘toy’ versions of your data to use in </a:t>
            </a:r>
            <a:r>
              <a:rPr lang="en-US" baseline="0" dirty="0" err="1" smtClean="0"/>
              <a:t>plotly</a:t>
            </a:r>
            <a:r>
              <a:rPr lang="en-US" baseline="0" dirty="0" smtClean="0"/>
              <a:t>. Using ‘toy’ or face data you can make the type of plot you want, then copy the R-code </a:t>
            </a:r>
            <a:r>
              <a:rPr lang="en-US" baseline="0" dirty="0" err="1" smtClean="0"/>
              <a:t>plotly</a:t>
            </a:r>
            <a:r>
              <a:rPr lang="en-US" baseline="0" dirty="0" smtClean="0"/>
              <a:t> makes and paste it into R-studio, putting the real data in place of the ‘toy’ data you used in </a:t>
            </a:r>
            <a:r>
              <a:rPr lang="en-US" baseline="0" dirty="0" err="1" smtClean="0"/>
              <a:t>plotly</a:t>
            </a:r>
            <a:r>
              <a:rPr lang="en-US" baseline="0" dirty="0" smtClean="0"/>
              <a:t>. This way you get a lot of the </a:t>
            </a:r>
            <a:r>
              <a:rPr lang="en-US" baseline="0" dirty="0" err="1" smtClean="0"/>
              <a:t>useablity</a:t>
            </a:r>
            <a:r>
              <a:rPr lang="en-US" baseline="0" dirty="0" smtClean="0"/>
              <a:t>, with greater security. </a:t>
            </a:r>
          </a:p>
        </p:txBody>
      </p:sp>
      <p:sp>
        <p:nvSpPr>
          <p:cNvPr id="4" name="Slide Number Placeholder 3"/>
          <p:cNvSpPr>
            <a:spLocks noGrp="1"/>
          </p:cNvSpPr>
          <p:nvPr>
            <p:ph type="sldNum" sz="quarter" idx="10"/>
          </p:nvPr>
        </p:nvSpPr>
        <p:spPr/>
        <p:txBody>
          <a:bodyPr/>
          <a:lstStyle/>
          <a:p>
            <a:fld id="{84FD1CD2-8209-D94D-A672-AF71823C034B}" type="slidenum">
              <a:rPr lang="en-US" smtClean="0"/>
              <a:t>26</a:t>
            </a:fld>
            <a:endParaRPr lang="en-US"/>
          </a:p>
        </p:txBody>
      </p:sp>
    </p:spTree>
    <p:extLst>
      <p:ext uri="{BB962C8B-B14F-4D97-AF65-F5344CB8AC3E}">
        <p14:creationId xmlns:p14="http://schemas.microsoft.com/office/powerpoint/2010/main" val="948402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just some of the reasons to love R-studio!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27</a:t>
            </a:fld>
            <a:endParaRPr lang="en-US"/>
          </a:p>
        </p:txBody>
      </p:sp>
    </p:spTree>
    <p:extLst>
      <p:ext uri="{BB962C8B-B14F-4D97-AF65-F5344CB8AC3E}">
        <p14:creationId xmlns:p14="http://schemas.microsoft.com/office/powerpoint/2010/main" val="121873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text editing window. You can use it to write and save your code (sort of like a word file) before you run it. </a:t>
            </a:r>
          </a:p>
        </p:txBody>
      </p:sp>
      <p:sp>
        <p:nvSpPr>
          <p:cNvPr id="4" name="Slide Number Placeholder 3"/>
          <p:cNvSpPr>
            <a:spLocks noGrp="1"/>
          </p:cNvSpPr>
          <p:nvPr>
            <p:ph type="sldNum" sz="quarter" idx="10"/>
          </p:nvPr>
        </p:nvSpPr>
        <p:spPr/>
        <p:txBody>
          <a:bodyPr/>
          <a:lstStyle/>
          <a:p>
            <a:fld id="{84FD1CD2-8209-D94D-A672-AF71823C034B}" type="slidenum">
              <a:rPr lang="en-US" smtClean="0"/>
              <a:t>28</a:t>
            </a:fld>
            <a:endParaRPr lang="en-US"/>
          </a:p>
        </p:txBody>
      </p:sp>
    </p:spTree>
    <p:extLst>
      <p:ext uri="{BB962C8B-B14F-4D97-AF65-F5344CB8AC3E}">
        <p14:creationId xmlns:p14="http://schemas.microsoft.com/office/powerpoint/2010/main" val="3508776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running window and the the ‘run’ button. When you are done writing your code you can highlight the bit you want to run in the text editing</a:t>
            </a:r>
            <a:r>
              <a:rPr lang="en-US" baseline="0" dirty="0" smtClean="0"/>
              <a:t> window and hit this button </a:t>
            </a:r>
            <a:r>
              <a:rPr lang="mr-IN" baseline="0" dirty="0" smtClean="0"/>
              <a:t>–</a:t>
            </a:r>
            <a:r>
              <a:rPr lang="en-US" baseline="0" dirty="0" smtClean="0"/>
              <a:t> your code will appear in blue in the bottom window when it has run. You could also copy paste your code into the bottom window and hit return, or type it in to this window manually </a:t>
            </a:r>
            <a:r>
              <a:rPr lang="mr-IN" baseline="0" dirty="0" smtClean="0"/>
              <a:t>–</a:t>
            </a:r>
            <a:r>
              <a:rPr lang="en-US" baseline="0" dirty="0" smtClean="0"/>
              <a:t> but the easiest option is to just highlight it and hit run!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29</a:t>
            </a:fld>
            <a:endParaRPr lang="en-US"/>
          </a:p>
        </p:txBody>
      </p:sp>
    </p:spTree>
    <p:extLst>
      <p:ext uri="{BB962C8B-B14F-4D97-AF65-F5344CB8AC3E}">
        <p14:creationId xmlns:p14="http://schemas.microsoft.com/office/powerpoint/2010/main" val="422645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the series is shaping up for this run. </a:t>
            </a:r>
            <a:br>
              <a:rPr lang="en-US" dirty="0" smtClean="0"/>
            </a:br>
            <a:r>
              <a:rPr lang="en-US" dirty="0" smtClean="0"/>
              <a:t/>
            </a:r>
            <a:br>
              <a:rPr lang="en-US" dirty="0" smtClean="0"/>
            </a:br>
            <a:r>
              <a:rPr lang="en-US" dirty="0" smtClean="0"/>
              <a:t>There</a:t>
            </a:r>
            <a:r>
              <a:rPr lang="en-US" baseline="0" dirty="0" smtClean="0"/>
              <a:t> are 3 seminars which will touch on aspects of coding this year. </a:t>
            </a:r>
            <a:br>
              <a:rPr lang="en-US" baseline="0" dirty="0" smtClean="0"/>
            </a:br>
            <a:r>
              <a:rPr lang="en-US" baseline="0" dirty="0" smtClean="0"/>
              <a:t/>
            </a:r>
            <a:br>
              <a:rPr lang="en-US" baseline="0" dirty="0" smtClean="0"/>
            </a:br>
            <a:r>
              <a:rPr lang="en-US" baseline="0" dirty="0" smtClean="0"/>
              <a:t>Firstly using R, which I will get to shortly</a:t>
            </a:r>
          </a:p>
          <a:p>
            <a:r>
              <a:rPr lang="en-US" baseline="0" dirty="0" smtClean="0"/>
              <a:t>Secondly with Python which Martin will be delivering on the 21</a:t>
            </a:r>
            <a:r>
              <a:rPr lang="en-US" baseline="30000" dirty="0" smtClean="0"/>
              <a:t>st</a:t>
            </a:r>
            <a:endParaRPr lang="en-US" baseline="0" dirty="0" smtClean="0"/>
          </a:p>
          <a:p>
            <a:r>
              <a:rPr lang="en-US" baseline="0" dirty="0" smtClean="0"/>
              <a:t>And thirdly Version control, which uses some command line coding, which Mark will be going through with you on the 3</a:t>
            </a:r>
            <a:r>
              <a:rPr lang="en-US" baseline="30000" dirty="0" smtClean="0"/>
              <a:t>rd</a:t>
            </a:r>
            <a:r>
              <a:rPr lang="en-US" baseline="0" dirty="0" smtClean="0"/>
              <a:t> of April.</a:t>
            </a:r>
            <a:br>
              <a:rPr lang="en-US" baseline="0" dirty="0" smtClean="0"/>
            </a:br>
            <a:r>
              <a:rPr lang="en-US" baseline="0" dirty="0" smtClean="0"/>
              <a:t/>
            </a:r>
            <a:br>
              <a:rPr lang="en-US" baseline="0" dirty="0" smtClean="0"/>
            </a:br>
            <a:r>
              <a:rPr lang="en-US" baseline="0" dirty="0" smtClean="0"/>
              <a:t>Because of this, we have decided to start the series with a primer on coding basics to lay the foundations for what will come next.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a:t>
            </a:fld>
            <a:endParaRPr lang="en-US"/>
          </a:p>
        </p:txBody>
      </p:sp>
    </p:spTree>
    <p:extLst>
      <p:ext uri="{BB962C8B-B14F-4D97-AF65-F5344CB8AC3E}">
        <p14:creationId xmlns:p14="http://schemas.microsoft.com/office/powerpoint/2010/main" val="2016280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window shows you all of the data you have uploaded, what type of data and structure it is, and what you have called it. (this is really useful for keeping track of things).</a:t>
            </a:r>
            <a:r>
              <a:rPr lang="en-US" baseline="0" dirty="0" smtClean="0"/>
              <a:t> You can also look at your data by clicking on it, or using the tabs at the top.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30</a:t>
            </a:fld>
            <a:endParaRPr lang="en-US"/>
          </a:p>
        </p:txBody>
      </p:sp>
    </p:spTree>
    <p:extLst>
      <p:ext uri="{BB962C8B-B14F-4D97-AF65-F5344CB8AC3E}">
        <p14:creationId xmlns:p14="http://schemas.microsoft.com/office/powerpoint/2010/main" val="375872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your plots appear! </a:t>
            </a:r>
            <a:br>
              <a:rPr lang="en-US" dirty="0" smtClean="0"/>
            </a:br>
            <a:r>
              <a:rPr lang="en-US" dirty="0" smtClean="0"/>
              <a:t/>
            </a:r>
            <a:br>
              <a:rPr lang="en-US" dirty="0" smtClean="0"/>
            </a:br>
            <a:r>
              <a:rPr lang="en-US" dirty="0" smtClean="0"/>
              <a:t>You can scroll through them by clicking the forwards and back buttons.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31</a:t>
            </a:fld>
            <a:endParaRPr lang="en-US"/>
          </a:p>
        </p:txBody>
      </p:sp>
    </p:spTree>
    <p:extLst>
      <p:ext uri="{BB962C8B-B14F-4D97-AF65-F5344CB8AC3E}">
        <p14:creationId xmlns:p14="http://schemas.microsoft.com/office/powerpoint/2010/main" val="61843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Packages are code that has been written</a:t>
            </a:r>
            <a:r>
              <a:rPr lang="en-US" baseline="0" dirty="0" smtClean="0"/>
              <a:t> by members of the R community that do different jobs. They are super useful because they have done the hard work so you don</a:t>
            </a:r>
            <a:r>
              <a:rPr lang="mr-IN" baseline="0" dirty="0" smtClean="0"/>
              <a:t>’</a:t>
            </a:r>
            <a:r>
              <a:rPr lang="en-US" baseline="0" dirty="0" smtClean="0"/>
              <a:t>t have to. Once you have downloaded the package you want you just have to load it in, then R will know how to do whatever it is that package was built to do. Remember </a:t>
            </a:r>
            <a:r>
              <a:rPr lang="mr-IN" baseline="0" dirty="0" smtClean="0"/>
              <a:t>–</a:t>
            </a:r>
            <a:r>
              <a:rPr lang="en-US" baseline="0" dirty="0" smtClean="0"/>
              <a:t> you only have to download it once, but you will need to load it in every time you want to use it. </a:t>
            </a:r>
          </a:p>
          <a:p>
            <a:endParaRPr lang="en-US" baseline="0" dirty="0" smtClean="0"/>
          </a:p>
          <a:p>
            <a:r>
              <a:rPr lang="en-US" baseline="0" dirty="0" smtClean="0"/>
              <a:t>To download the package ggplot2 (the best graphics package) you would write:</a:t>
            </a:r>
          </a:p>
          <a:p>
            <a:r>
              <a:rPr lang="en-US" baseline="0" dirty="0" err="1" smtClean="0"/>
              <a:t>install.packages</a:t>
            </a:r>
            <a:r>
              <a:rPr lang="en-US" baseline="0" dirty="0" smtClean="0"/>
              <a:t>(“ggplot2”)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32</a:t>
            </a:fld>
            <a:endParaRPr lang="en-US"/>
          </a:p>
        </p:txBody>
      </p:sp>
    </p:spTree>
    <p:extLst>
      <p:ext uri="{BB962C8B-B14F-4D97-AF65-F5344CB8AC3E}">
        <p14:creationId xmlns:p14="http://schemas.microsoft.com/office/powerpoint/2010/main" val="1742507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basic set of code that loads in the packages</a:t>
            </a:r>
            <a:r>
              <a:rPr lang="en-US" baseline="0" dirty="0" smtClean="0"/>
              <a:t> tidyverse and plyr (both very useful), then gets a file of my data that I have saved on the desktop of my computer.</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33</a:t>
            </a:fld>
            <a:endParaRPr lang="en-US"/>
          </a:p>
        </p:txBody>
      </p:sp>
    </p:spTree>
    <p:extLst>
      <p:ext uri="{BB962C8B-B14F-4D97-AF65-F5344CB8AC3E}">
        <p14:creationId xmlns:p14="http://schemas.microsoft.com/office/powerpoint/2010/main" val="3745148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super important- R</a:t>
            </a:r>
            <a:r>
              <a:rPr lang="en-US" baseline="0" dirty="0" smtClean="0"/>
              <a:t> remembers what you did in your last session. If you want to start from a clean slate you have to wipe the recent memory in R, this stops any previously loaded packages or data interfering with the analysis you want to run now.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34</a:t>
            </a:fld>
            <a:endParaRPr lang="en-US"/>
          </a:p>
        </p:txBody>
      </p:sp>
    </p:spTree>
    <p:extLst>
      <p:ext uri="{BB962C8B-B14F-4D97-AF65-F5344CB8AC3E}">
        <p14:creationId xmlns:p14="http://schemas.microsoft.com/office/powerpoint/2010/main" val="1116123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cleared the memory, you</a:t>
            </a:r>
            <a:r>
              <a:rPr lang="en-US" baseline="0" dirty="0" smtClean="0"/>
              <a:t> need to load the packages you want to use from your library of downloaded packages </a:t>
            </a:r>
            <a:r>
              <a:rPr lang="mr-IN" baseline="0" dirty="0" smtClean="0"/>
              <a:t>–</a:t>
            </a:r>
            <a:r>
              <a:rPr lang="en-US" baseline="0" dirty="0" smtClean="0"/>
              <a:t> this is how!</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35</a:t>
            </a:fld>
            <a:endParaRPr lang="en-US"/>
          </a:p>
        </p:txBody>
      </p:sp>
    </p:spTree>
    <p:extLst>
      <p:ext uri="{BB962C8B-B14F-4D97-AF65-F5344CB8AC3E}">
        <p14:creationId xmlns:p14="http://schemas.microsoft.com/office/powerpoint/2010/main" val="2485843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Setwd</a:t>
            </a:r>
            <a:r>
              <a:rPr lang="en-US" baseline="0" dirty="0" smtClean="0"/>
              <a:t> means set working directory </a:t>
            </a:r>
            <a:r>
              <a:rPr lang="mr-IN" baseline="0" dirty="0" smtClean="0"/>
              <a:t>–</a:t>
            </a:r>
            <a:r>
              <a:rPr lang="en-US" baseline="0" dirty="0" smtClean="0"/>
              <a:t> this tells R that the place in my computer that I want to use is my desktop. Once I have told it this, R will look in this location for the data I want to load, and will save any any output to this location too. </a:t>
            </a:r>
          </a:p>
          <a:p>
            <a:endParaRPr lang="en-US" baseline="0" dirty="0" smtClean="0"/>
          </a:p>
          <a:p>
            <a:r>
              <a:rPr lang="en-US" baseline="0" dirty="0" smtClean="0"/>
              <a:t>If I wanted to look in a folder called “</a:t>
            </a:r>
            <a:r>
              <a:rPr lang="en-US" baseline="0" dirty="0" err="1" smtClean="0"/>
              <a:t>R_stuff</a:t>
            </a:r>
            <a:r>
              <a:rPr lang="en-US" baseline="0" dirty="0" smtClean="0"/>
              <a:t>” on my desktop instead, I could type </a:t>
            </a:r>
          </a:p>
          <a:p>
            <a:r>
              <a:rPr lang="en-US" baseline="0" dirty="0" err="1" smtClean="0"/>
              <a:t>setwd</a:t>
            </a:r>
            <a:r>
              <a:rPr lang="en-US" baseline="0" dirty="0" smtClean="0"/>
              <a:t>(“/Users/</a:t>
            </a:r>
            <a:r>
              <a:rPr lang="en-US" baseline="0" dirty="0" err="1" smtClean="0"/>
              <a:t>alex</a:t>
            </a:r>
            <a:r>
              <a:rPr lang="en-US" baseline="0" dirty="0" smtClean="0"/>
              <a:t>/Desktop/</a:t>
            </a:r>
            <a:r>
              <a:rPr lang="en-US" baseline="0" dirty="0" err="1" smtClean="0"/>
              <a:t>R_stuff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4FD1CD2-8209-D94D-A672-AF71823C034B}" type="slidenum">
              <a:rPr lang="en-US" smtClean="0"/>
              <a:t>36</a:t>
            </a:fld>
            <a:endParaRPr lang="en-US"/>
          </a:p>
        </p:txBody>
      </p:sp>
    </p:spTree>
    <p:extLst>
      <p:ext uri="{BB962C8B-B14F-4D97-AF65-F5344CB8AC3E}">
        <p14:creationId xmlns:p14="http://schemas.microsoft.com/office/powerpoint/2010/main" val="1189953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are telling R that we want to create a storage container in which to keep our information called v0. The arrow pointing at v0 indicates that whatever follows will be put into the new container.</a:t>
            </a:r>
          </a:p>
        </p:txBody>
      </p:sp>
      <p:sp>
        <p:nvSpPr>
          <p:cNvPr id="4" name="Slide Number Placeholder 3"/>
          <p:cNvSpPr>
            <a:spLocks noGrp="1"/>
          </p:cNvSpPr>
          <p:nvPr>
            <p:ph type="sldNum" sz="quarter" idx="10"/>
          </p:nvPr>
        </p:nvSpPr>
        <p:spPr/>
        <p:txBody>
          <a:bodyPr/>
          <a:lstStyle/>
          <a:p>
            <a:fld id="{84FD1CD2-8209-D94D-A672-AF71823C034B}" type="slidenum">
              <a:rPr lang="en-US" smtClean="0"/>
              <a:t>37</a:t>
            </a:fld>
            <a:endParaRPr lang="en-US"/>
          </a:p>
        </p:txBody>
      </p:sp>
    </p:spTree>
    <p:extLst>
      <p:ext uri="{BB962C8B-B14F-4D97-AF65-F5344CB8AC3E}">
        <p14:creationId xmlns:p14="http://schemas.microsoft.com/office/powerpoint/2010/main" val="1189953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telling it the name of the file we want to import. If you haven’t set</a:t>
            </a:r>
            <a:r>
              <a:rPr lang="en-US" baseline="0" dirty="0" smtClean="0"/>
              <a:t> the working directory (you don</a:t>
            </a:r>
            <a:r>
              <a:rPr lang="mr-IN" baseline="0" dirty="0" smtClean="0"/>
              <a:t>’</a:t>
            </a:r>
            <a:r>
              <a:rPr lang="en-US" baseline="0" dirty="0" smtClean="0"/>
              <a:t>t have to) then you would need to tell it the full location of the file here (e.g. “/Users/</a:t>
            </a:r>
            <a:r>
              <a:rPr lang="en-US" baseline="0" dirty="0" err="1" smtClean="0"/>
              <a:t>alex</a:t>
            </a:r>
            <a:r>
              <a:rPr lang="en-US" baseline="0" dirty="0" smtClean="0"/>
              <a:t>/Desktop/</a:t>
            </a:r>
            <a:r>
              <a:rPr lang="en-US" baseline="0" dirty="0" err="1" smtClean="0"/>
              <a:t>Alex_sheet_analysis.csv</a:t>
            </a:r>
            <a:r>
              <a:rPr lang="en-US" baseline="0" dirty="0" smtClean="0"/>
              <a:t>”). One of the reasons I like the </a:t>
            </a:r>
            <a:r>
              <a:rPr lang="en-US" baseline="0" dirty="0" err="1" smtClean="0"/>
              <a:t>setwd</a:t>
            </a:r>
            <a:r>
              <a:rPr lang="en-US" baseline="0" dirty="0" smtClean="0"/>
              <a:t> command is that it means you don</a:t>
            </a:r>
            <a:r>
              <a:rPr lang="mr-IN" baseline="0" dirty="0" smtClean="0"/>
              <a:t>’</a:t>
            </a:r>
            <a:r>
              <a:rPr lang="en-US" baseline="0" dirty="0" smtClean="0"/>
              <a:t>t have to repeatedly type out the whole location of thing s if you want to load/save multiple files that are all in the same place.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38</a:t>
            </a:fld>
            <a:endParaRPr lang="en-US"/>
          </a:p>
        </p:txBody>
      </p:sp>
    </p:spTree>
    <p:extLst>
      <p:ext uri="{BB962C8B-B14F-4D97-AF65-F5344CB8AC3E}">
        <p14:creationId xmlns:p14="http://schemas.microsoft.com/office/powerpoint/2010/main" val="1720904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characters after the dot in your file name are very important as they tell R what sort of file you are giving it, and how it should be read. There are many different types of file, here are a few:</a:t>
            </a:r>
          </a:p>
          <a:p>
            <a:endParaRPr lang="en-US" baseline="0" dirty="0" smtClean="0"/>
          </a:p>
          <a:p>
            <a:r>
              <a:rPr lang="en-US" baseline="0" dirty="0" smtClean="0"/>
              <a:t>.</a:t>
            </a:r>
            <a:r>
              <a:rPr lang="en-US" baseline="0" dirty="0" err="1" smtClean="0"/>
              <a:t>csv</a:t>
            </a:r>
            <a:r>
              <a:rPr lang="en-US" baseline="0" dirty="0" smtClean="0"/>
              <a:t> = comma separated values (each value is separated by a comma) </a:t>
            </a:r>
          </a:p>
          <a:p>
            <a:r>
              <a:rPr lang="en-US" baseline="0" dirty="0" smtClean="0"/>
              <a:t>.txt = a text file, the values are generally separated by either spaces or tabs </a:t>
            </a:r>
            <a:r>
              <a:rPr lang="mr-IN" baseline="0" dirty="0" smtClean="0"/>
              <a:t>–</a:t>
            </a:r>
            <a:r>
              <a:rPr lang="en-US" baseline="0" dirty="0" smtClean="0"/>
              <a:t> you should always try and avoid having spaces within your values as it can lead to R thinking it is a separator when reading it in, the best way is to make your values contain underscores rather than spaces. </a:t>
            </a:r>
          </a:p>
          <a:p>
            <a:r>
              <a:rPr lang="en-US" baseline="0" dirty="0" smtClean="0"/>
              <a:t>.tab = a tab separated file. </a:t>
            </a:r>
          </a:p>
          <a:p>
            <a:endParaRPr lang="en-US" baseline="0" dirty="0" smtClean="0"/>
          </a:p>
          <a:p>
            <a:r>
              <a:rPr lang="en-US" baseline="0" dirty="0" smtClean="0"/>
              <a:t>As you can see, here we are telling it that this is a comma separated value file, we have also said this at the beginning of the line by telling it to read a </a:t>
            </a:r>
            <a:r>
              <a:rPr lang="en-US" baseline="0" dirty="0" err="1" smtClean="0"/>
              <a:t>csv</a:t>
            </a:r>
            <a:r>
              <a:rPr lang="en-US" baseline="0" dirty="0" smtClean="0"/>
              <a:t> (</a:t>
            </a:r>
            <a:r>
              <a:rPr lang="en-US" baseline="0" dirty="0" err="1" smtClean="0"/>
              <a:t>read.csv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39</a:t>
            </a:fld>
            <a:endParaRPr lang="en-US"/>
          </a:p>
        </p:txBody>
      </p:sp>
    </p:spTree>
    <p:extLst>
      <p:ext uri="{BB962C8B-B14F-4D97-AF65-F5344CB8AC3E}">
        <p14:creationId xmlns:p14="http://schemas.microsoft.com/office/powerpoint/2010/main" val="3735467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mr-IN" dirty="0" smtClean="0"/>
              <a:t>’</a:t>
            </a:r>
            <a:r>
              <a:rPr lang="en-US" dirty="0" smtClean="0"/>
              <a:t>t worry if you miss something from today, or any of the other presentations </a:t>
            </a:r>
            <a:r>
              <a:rPr lang="mr-IN" dirty="0" smtClean="0"/>
              <a:t>–</a:t>
            </a:r>
            <a:r>
              <a:rPr lang="en-US" dirty="0" smtClean="0"/>
              <a:t> they</a:t>
            </a:r>
            <a:r>
              <a:rPr lang="en-US" baseline="0" dirty="0" smtClean="0"/>
              <a:t> will all be made available on the </a:t>
            </a:r>
            <a:r>
              <a:rPr lang="en-US" baseline="0" dirty="0" err="1" smtClean="0"/>
              <a:t>github</a:t>
            </a:r>
            <a:r>
              <a:rPr lang="en-US" baseline="0" dirty="0" smtClean="0"/>
              <a:t> repository which you can access via this link (which is also provided on the posters that are up around the department).</a:t>
            </a:r>
            <a:br>
              <a:rPr lang="en-US" baseline="0" dirty="0" smtClean="0"/>
            </a:b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a:t>
            </a:fld>
            <a:endParaRPr lang="en-US"/>
          </a:p>
        </p:txBody>
      </p:sp>
    </p:spTree>
    <p:extLst>
      <p:ext uri="{BB962C8B-B14F-4D97-AF65-F5344CB8AC3E}">
        <p14:creationId xmlns:p14="http://schemas.microsoft.com/office/powerpoint/2010/main" val="1151802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talked bout letting R know if your column has names this is what I meant. Here</a:t>
            </a:r>
            <a:r>
              <a:rPr lang="en-US" baseline="0" dirty="0" smtClean="0"/>
              <a:t> I am saying that headers equals true (my data does have column titles). If my data </a:t>
            </a:r>
            <a:r>
              <a:rPr lang="en-US" baseline="0" dirty="0" err="1" smtClean="0"/>
              <a:t>didn</a:t>
            </a:r>
            <a:r>
              <a:rPr lang="mr-IN" baseline="0" dirty="0" smtClean="0"/>
              <a:t>’</a:t>
            </a:r>
            <a:r>
              <a:rPr lang="en-US" baseline="0" dirty="0" smtClean="0"/>
              <a:t>t have titles, and I set headers to T R would use the first row of data instead </a:t>
            </a:r>
            <a:r>
              <a:rPr lang="mr-IN" baseline="0" dirty="0" smtClean="0"/>
              <a:t>–</a:t>
            </a:r>
            <a:r>
              <a:rPr lang="en-US" baseline="0" dirty="0" smtClean="0"/>
              <a:t> this is bad as it would be omitted from the analysis. If my data </a:t>
            </a:r>
            <a:r>
              <a:rPr lang="en-US" baseline="0" dirty="0" err="1" smtClean="0"/>
              <a:t>didn</a:t>
            </a:r>
            <a:r>
              <a:rPr lang="mr-IN" baseline="0" dirty="0" smtClean="0"/>
              <a:t>’</a:t>
            </a:r>
            <a:r>
              <a:rPr lang="en-US" baseline="0" dirty="0" smtClean="0"/>
              <a:t>t have column titles, I would want to write header = F here instead.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40</a:t>
            </a:fld>
            <a:endParaRPr lang="en-US"/>
          </a:p>
        </p:txBody>
      </p:sp>
    </p:spTree>
    <p:extLst>
      <p:ext uri="{BB962C8B-B14F-4D97-AF65-F5344CB8AC3E}">
        <p14:creationId xmlns:p14="http://schemas.microsoft.com/office/powerpoint/2010/main" val="753448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decided not to use all my data, so have added this</a:t>
            </a:r>
            <a:r>
              <a:rPr lang="en-US" baseline="0" dirty="0" smtClean="0"/>
              <a:t> instruction at the end. What this tells R to do is only load column 13 in. the result therefore will be that v0 contains one column of information.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41</a:t>
            </a:fld>
            <a:endParaRPr lang="en-US"/>
          </a:p>
        </p:txBody>
      </p:sp>
    </p:spTree>
    <p:extLst>
      <p:ext uri="{BB962C8B-B14F-4D97-AF65-F5344CB8AC3E}">
        <p14:creationId xmlns:p14="http://schemas.microsoft.com/office/powerpoint/2010/main" val="1510740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remember what your code does you can make notes that R wont read and get confused about. To do this you type a # symbol,</a:t>
            </a:r>
            <a:r>
              <a:rPr lang="en-US" baseline="0" dirty="0" smtClean="0"/>
              <a:t> anything that follows it will be ignored when running your code.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42</a:t>
            </a:fld>
            <a:endParaRPr lang="en-US"/>
          </a:p>
        </p:txBody>
      </p:sp>
    </p:spTree>
    <p:extLst>
      <p:ext uri="{BB962C8B-B14F-4D97-AF65-F5344CB8AC3E}">
        <p14:creationId xmlns:p14="http://schemas.microsoft.com/office/powerpoint/2010/main" val="2601159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PlyR</a:t>
            </a:r>
            <a:r>
              <a:rPr lang="en-US" dirty="0" smtClean="0"/>
              <a:t> and </a:t>
            </a:r>
            <a:r>
              <a:rPr lang="en-US" dirty="0" err="1" smtClean="0"/>
              <a:t>dplyR</a:t>
            </a:r>
            <a:r>
              <a:rPr lang="en-US" baseline="0" dirty="0" smtClean="0"/>
              <a:t> are super useful packages that help you learn more about your data. One of the most useful things they can do is ‘count’. Here we are asking it to count the number of entries for each species in the iris data, store that information in a </a:t>
            </a:r>
            <a:r>
              <a:rPr lang="en-US" baseline="0" dirty="0" err="1" smtClean="0"/>
              <a:t>contatiner</a:t>
            </a:r>
            <a:r>
              <a:rPr lang="en-US" baseline="0" dirty="0" smtClean="0"/>
              <a:t> (t1) then show me thee contents of the container by typing its name. If we wanted to make a count of how many of each species had each sepal width we would write count(</a:t>
            </a:r>
            <a:r>
              <a:rPr lang="en-US" baseline="0" dirty="0" err="1" smtClean="0"/>
              <a:t>iris,c</a:t>
            </a:r>
            <a:r>
              <a:rPr lang="en-US" baseline="0" dirty="0" smtClean="0"/>
              <a:t>(“Species”,”</a:t>
            </a:r>
            <a:r>
              <a:rPr lang="en-US" baseline="0" dirty="0" err="1" smtClean="0"/>
              <a:t>Sepal.Width</a:t>
            </a:r>
            <a:r>
              <a:rPr lang="en-US" baseline="0" dirty="0" smtClean="0"/>
              <a:t>”)) instead.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43</a:t>
            </a:fld>
            <a:endParaRPr lang="en-US"/>
          </a:p>
        </p:txBody>
      </p:sp>
    </p:spTree>
    <p:extLst>
      <p:ext uri="{BB962C8B-B14F-4D97-AF65-F5344CB8AC3E}">
        <p14:creationId xmlns:p14="http://schemas.microsoft.com/office/powerpoint/2010/main" val="2920321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want to know what the columns </a:t>
            </a:r>
            <a:r>
              <a:rPr lang="en-US" baseline="0" dirty="0" err="1" smtClean="0"/>
              <a:t>ar</a:t>
            </a:r>
            <a:r>
              <a:rPr lang="en-US" baseline="0" dirty="0" smtClean="0"/>
              <a:t> called so we can ‘call’ them in our statistical tests by using the command ‘</a:t>
            </a:r>
            <a:r>
              <a:rPr lang="en-US" baseline="0" dirty="0" err="1" smtClean="0"/>
              <a:t>colnames</a:t>
            </a:r>
            <a:r>
              <a:rPr lang="en-US" baseline="0" dirty="0" smtClean="0"/>
              <a:t>()’. We put the name of the container that our data is stored in inside the brackets to tell </a:t>
            </a:r>
            <a:r>
              <a:rPr lang="en-US" baseline="0" dirty="0" err="1" smtClean="0"/>
              <a:t>colnames</a:t>
            </a:r>
            <a:r>
              <a:rPr lang="en-US" baseline="0" dirty="0" smtClean="0"/>
              <a:t>() where to look for the columns we are interested in. It then prints out the name of the columns to the screen.</a:t>
            </a:r>
          </a:p>
          <a:p>
            <a:r>
              <a:rPr lang="en-US" baseline="0" dirty="0" smtClean="0"/>
              <a:t>Now that we know the column names we can request the median() and mean() by putting the </a:t>
            </a:r>
            <a:r>
              <a:rPr lang="en-US" baseline="0" dirty="0" err="1" smtClean="0"/>
              <a:t>data.name$column.name</a:t>
            </a:r>
            <a:r>
              <a:rPr lang="en-US" baseline="0" dirty="0" smtClean="0"/>
              <a:t> that we want in the brackets. </a:t>
            </a:r>
          </a:p>
          <a:p>
            <a:r>
              <a:rPr lang="en-US" baseline="0" dirty="0" smtClean="0"/>
              <a:t>Mode </a:t>
            </a:r>
            <a:r>
              <a:rPr lang="en-US" baseline="0" dirty="0" err="1" smtClean="0"/>
              <a:t>doesn</a:t>
            </a:r>
            <a:r>
              <a:rPr lang="mr-IN" baseline="0" dirty="0" smtClean="0"/>
              <a:t>’</a:t>
            </a:r>
            <a:r>
              <a:rPr lang="en-US" baseline="0" dirty="0" smtClean="0"/>
              <a:t>t have a simple premade test in R so we have to write our own ‘function’. To do this we make a container, in this case called “</a:t>
            </a:r>
            <a:r>
              <a:rPr lang="en-US" baseline="0" dirty="0" err="1" smtClean="0"/>
              <a:t>getmode</a:t>
            </a:r>
            <a:r>
              <a:rPr lang="en-US" baseline="0" dirty="0" smtClean="0"/>
              <a:t>” for code instead of data (we can use this over and over again if we want). We are telling it that the type of code this is is a function and that it will work on some data, which it will call ‘v’. It will find all the unique values in the data ‘v’, then figure out how many instances there are of each, and which is the most common. We could write this all on one line, but by adding the + sign at the beginning of the row we are saying we </a:t>
            </a:r>
            <a:r>
              <a:rPr lang="en-US" baseline="0" dirty="0" err="1" smtClean="0"/>
              <a:t>havent</a:t>
            </a:r>
            <a:r>
              <a:rPr lang="en-US" baseline="0" dirty="0" smtClean="0"/>
              <a:t> finished yet, and that R needs to keep reading the next line as if it were all on the same line, this helps the code stay a little more reader friendly!</a:t>
            </a:r>
          </a:p>
          <a:p>
            <a:r>
              <a:rPr lang="en-US" baseline="0" dirty="0" smtClean="0"/>
              <a:t>We then use this function on our data, storing the result in a variable by typing t2&lt;-</a:t>
            </a:r>
            <a:r>
              <a:rPr lang="en-US" baseline="0" dirty="0" err="1" smtClean="0"/>
              <a:t>getmode</a:t>
            </a:r>
            <a:r>
              <a:rPr lang="en-US" baseline="0" dirty="0" smtClean="0"/>
              <a:t>(</a:t>
            </a:r>
            <a:r>
              <a:rPr lang="en-US" baseline="0" dirty="0" err="1" smtClean="0"/>
              <a:t>iris$Petal.Length</a:t>
            </a:r>
            <a:r>
              <a:rPr lang="en-US" baseline="0" dirty="0" smtClean="0"/>
              <a:t>)</a:t>
            </a:r>
          </a:p>
          <a:p>
            <a:r>
              <a:rPr lang="en-US" baseline="0" dirty="0" smtClean="0"/>
              <a:t>We can the print it out by either typing t2, or more explicitly print(t2).</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44</a:t>
            </a:fld>
            <a:endParaRPr lang="en-US"/>
          </a:p>
        </p:txBody>
      </p:sp>
    </p:spTree>
    <p:extLst>
      <p:ext uri="{BB962C8B-B14F-4D97-AF65-F5344CB8AC3E}">
        <p14:creationId xmlns:p14="http://schemas.microsoft.com/office/powerpoint/2010/main" val="1720056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few slides will show you the code you need to make some basic plots. If</a:t>
            </a:r>
            <a:r>
              <a:rPr lang="en-US" baseline="0" dirty="0" smtClean="0"/>
              <a:t> you want to use your own data you just need to substitute the iris data for your own. </a:t>
            </a:r>
          </a:p>
          <a:p>
            <a:endParaRPr lang="en-US" baseline="0" dirty="0" smtClean="0"/>
          </a:p>
          <a:p>
            <a:r>
              <a:rPr lang="en-US" baseline="0" dirty="0" smtClean="0"/>
              <a:t>Here we are counting how many of each iris species has each sepal width and storing the results in a variable ‘t3’. We then use this information to build a plot! </a:t>
            </a:r>
          </a:p>
          <a:p>
            <a:endParaRPr lang="en-US" baseline="0" dirty="0" smtClean="0"/>
          </a:p>
          <a:p>
            <a:r>
              <a:rPr lang="en-US" baseline="0" dirty="0" smtClean="0"/>
              <a:t>Here we are just using the basic </a:t>
            </a:r>
            <a:r>
              <a:rPr lang="en-US" baseline="0" dirty="0" err="1" smtClean="0"/>
              <a:t>ggplot</a:t>
            </a:r>
            <a:r>
              <a:rPr lang="en-US" baseline="0" dirty="0" smtClean="0"/>
              <a:t> package, but if you want to experiment with ggplot2 there is a lot more you can do! </a:t>
            </a:r>
          </a:p>
          <a:p>
            <a:endParaRPr lang="en-US" baseline="0" dirty="0" smtClean="0"/>
          </a:p>
          <a:p>
            <a:r>
              <a:rPr lang="en-US" baseline="0" dirty="0" smtClean="0"/>
              <a:t>We are telling it that we want to make a plot using </a:t>
            </a:r>
            <a:r>
              <a:rPr lang="en-US" baseline="0" dirty="0" err="1" smtClean="0"/>
              <a:t>ggplot</a:t>
            </a:r>
            <a:r>
              <a:rPr lang="en-US" baseline="0" dirty="0" smtClean="0"/>
              <a:t>, the data ‘t3’, the X axis will be the different Sepal widths and the Y axis will be the number of times each one occurs (or the frequency) that was generated when we counted the data in the previous step. We then tell it we want a bar chart by writing </a:t>
            </a:r>
            <a:r>
              <a:rPr lang="en-US" baseline="0" dirty="0" err="1" smtClean="0"/>
              <a:t>geom_bar</a:t>
            </a:r>
            <a:r>
              <a:rPr lang="en-US" baseline="0" dirty="0" smtClean="0"/>
              <a:t>, and we want to use the values as they appear within t3 (and not modified statistically in any way) by typing stat=“identity”.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45</a:t>
            </a:fld>
            <a:endParaRPr lang="en-US"/>
          </a:p>
        </p:txBody>
      </p:sp>
    </p:spTree>
    <p:extLst>
      <p:ext uri="{BB962C8B-B14F-4D97-AF65-F5344CB8AC3E}">
        <p14:creationId xmlns:p14="http://schemas.microsoft.com/office/powerpoint/2010/main" val="3367527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doing exactly the same as in the previous slide, but instead of</a:t>
            </a:r>
            <a:r>
              <a:rPr lang="en-US" baseline="0" dirty="0" smtClean="0"/>
              <a:t> </a:t>
            </a:r>
            <a:r>
              <a:rPr lang="en-US" baseline="0" dirty="0" err="1" smtClean="0"/>
              <a:t>geom_bar</a:t>
            </a:r>
            <a:r>
              <a:rPr lang="en-US" baseline="0" dirty="0" smtClean="0"/>
              <a:t> to get a bar chart, we have written </a:t>
            </a:r>
            <a:r>
              <a:rPr lang="en-US" baseline="0" dirty="0" err="1" smtClean="0"/>
              <a:t>geom_line</a:t>
            </a:r>
            <a:r>
              <a:rPr lang="en-US" baseline="0" dirty="0" smtClean="0"/>
              <a:t> so the resulting plot will be a line graph.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46</a:t>
            </a:fld>
            <a:endParaRPr lang="en-US"/>
          </a:p>
        </p:txBody>
      </p:sp>
    </p:spTree>
    <p:extLst>
      <p:ext uri="{BB962C8B-B14F-4D97-AF65-F5344CB8AC3E}">
        <p14:creationId xmlns:p14="http://schemas.microsoft.com/office/powerpoint/2010/main" val="2942593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again, this is exactly the same as the last two plots but instead</a:t>
            </a:r>
            <a:r>
              <a:rPr lang="en-US" baseline="0" dirty="0" smtClean="0"/>
              <a:t> we have written </a:t>
            </a:r>
            <a:r>
              <a:rPr lang="en-US" baseline="0" dirty="0" err="1" smtClean="0"/>
              <a:t>geom_point</a:t>
            </a:r>
            <a:r>
              <a:rPr lang="en-US" baseline="0" dirty="0" smtClean="0"/>
              <a:t> to give us a point, or scatter plot!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47</a:t>
            </a:fld>
            <a:endParaRPr lang="en-US"/>
          </a:p>
        </p:txBody>
      </p:sp>
    </p:spTree>
    <p:extLst>
      <p:ext uri="{BB962C8B-B14F-4D97-AF65-F5344CB8AC3E}">
        <p14:creationId xmlns:p14="http://schemas.microsoft.com/office/powerpoint/2010/main" val="262551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know how to make the three most common plot types we can modify them a little. </a:t>
            </a:r>
          </a:p>
          <a:p>
            <a:r>
              <a:rPr lang="en-US" baseline="0" dirty="0" smtClean="0"/>
              <a:t>Here we have added the col= instruction after telling it which data to use. This quite simply tells it that rather than the automatic </a:t>
            </a:r>
            <a:r>
              <a:rPr lang="en-US" baseline="0" dirty="0" err="1" smtClean="0"/>
              <a:t>colour</a:t>
            </a:r>
            <a:r>
              <a:rPr lang="en-US" baseline="0" dirty="0" smtClean="0"/>
              <a:t> that R normally chooses, we want it to use a </a:t>
            </a:r>
            <a:r>
              <a:rPr lang="en-US" baseline="0" dirty="0" err="1" smtClean="0"/>
              <a:t>colour</a:t>
            </a:r>
            <a:r>
              <a:rPr lang="en-US" baseline="0" dirty="0" smtClean="0"/>
              <a:t> of our choice </a:t>
            </a:r>
            <a:r>
              <a:rPr lang="mr-IN" baseline="0" dirty="0" smtClean="0"/>
              <a:t>–</a:t>
            </a:r>
            <a:r>
              <a:rPr lang="en-US" baseline="0" dirty="0" smtClean="0"/>
              <a:t> in this case red. There are lots of different </a:t>
            </a:r>
            <a:r>
              <a:rPr lang="en-US" baseline="0" dirty="0" err="1" smtClean="0"/>
              <a:t>colours</a:t>
            </a:r>
            <a:r>
              <a:rPr lang="en-US" baseline="0" dirty="0" smtClean="0"/>
              <a:t> to choose from, the best way to find out what the options are is to search for images of “</a:t>
            </a:r>
            <a:r>
              <a:rPr lang="en-US" baseline="0" dirty="0" err="1" smtClean="0"/>
              <a:t>ggplot</a:t>
            </a:r>
            <a:r>
              <a:rPr lang="en-US" baseline="0" dirty="0" smtClean="0"/>
              <a:t> </a:t>
            </a:r>
            <a:r>
              <a:rPr lang="en-US" baseline="0" dirty="0" err="1" smtClean="0"/>
              <a:t>colours</a:t>
            </a:r>
            <a:r>
              <a:rPr lang="en-US" baseline="0" dirty="0" smtClean="0"/>
              <a:t>” online.</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48</a:t>
            </a:fld>
            <a:endParaRPr lang="en-US"/>
          </a:p>
        </p:txBody>
      </p:sp>
    </p:spTree>
    <p:extLst>
      <p:ext uri="{BB962C8B-B14F-4D97-AF65-F5344CB8AC3E}">
        <p14:creationId xmlns:p14="http://schemas.microsoft.com/office/powerpoint/2010/main" val="3776228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have the basics</a:t>
            </a:r>
            <a:r>
              <a:rPr lang="en-US" baseline="0" dirty="0" smtClean="0"/>
              <a:t> down it only takes a word or two to start </a:t>
            </a:r>
            <a:r>
              <a:rPr lang="en-US" baseline="0" dirty="0" err="1" smtClean="0"/>
              <a:t>personalising</a:t>
            </a:r>
            <a:r>
              <a:rPr lang="en-US" baseline="0" dirty="0" smtClean="0"/>
              <a:t> your plots.</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49</a:t>
            </a:fld>
            <a:endParaRPr lang="en-US"/>
          </a:p>
        </p:txBody>
      </p:sp>
    </p:spTree>
    <p:extLst>
      <p:ext uri="{BB962C8B-B14F-4D97-AF65-F5344CB8AC3E}">
        <p14:creationId xmlns:p14="http://schemas.microsoft.com/office/powerpoint/2010/main" val="291907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you’ve not encountered</a:t>
            </a:r>
            <a:r>
              <a:rPr lang="en-US" baseline="0" dirty="0" smtClean="0"/>
              <a:t> one before </a:t>
            </a:r>
            <a:r>
              <a:rPr lang="mr-IN" baseline="0" dirty="0" smtClean="0"/>
              <a:t>–</a:t>
            </a:r>
            <a:r>
              <a:rPr lang="en-US" baseline="0" dirty="0" smtClean="0"/>
              <a:t> this is a terminal window. It is also known as the command line, or shell, and can be found by typing either “CMD” or “Terminal” into the search function in your computer (in much the same way as you might search for word or Excel) </a:t>
            </a:r>
            <a:br>
              <a:rPr lang="en-US" baseline="0" dirty="0" smtClean="0"/>
            </a:br>
            <a:r>
              <a:rPr lang="en-US" baseline="0" dirty="0" smtClean="0"/>
              <a:t/>
            </a:r>
            <a:br>
              <a:rPr lang="en-US" baseline="0" dirty="0" smtClean="0"/>
            </a:br>
            <a:r>
              <a:rPr lang="en-US" baseline="0" dirty="0" smtClean="0"/>
              <a:t>If you’ve not used the terminal before it can, understandably seem very daunting. </a:t>
            </a:r>
          </a:p>
          <a:p>
            <a:r>
              <a:rPr lang="en-US" baseline="0" dirty="0" smtClean="0"/>
              <a:t>I blame Hollywood, as most people’s experience of terminal windows is informed by movies, and involves either catastrophically damaging your computer, or performing some sort of illegal activity! </a:t>
            </a:r>
          </a:p>
          <a:p>
            <a:r>
              <a:rPr lang="en-US" baseline="0" dirty="0" smtClean="0"/>
              <a:t>Sure both of these things are possible, but incredibly unlikely as, firstly - there are a huge amount of </a:t>
            </a:r>
            <a:r>
              <a:rPr lang="en-US" baseline="0" dirty="0" err="1" smtClean="0"/>
              <a:t>failsafes</a:t>
            </a:r>
            <a:r>
              <a:rPr lang="en-US" baseline="0" dirty="0" smtClean="0"/>
              <a:t> built in to protect your computer from you (notably, the need to enter a password before doing anything too major), so breaking it is more difficult than you would imagine, and secondly, I am going to assume none of you are attending this series to further your careers in crime!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a:t>
            </a:fld>
            <a:endParaRPr lang="en-US"/>
          </a:p>
        </p:txBody>
      </p:sp>
    </p:spTree>
    <p:extLst>
      <p:ext uri="{BB962C8B-B14F-4D97-AF65-F5344CB8AC3E}">
        <p14:creationId xmlns:p14="http://schemas.microsoft.com/office/powerpoint/2010/main" val="554923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changed the size of the axis title,</a:t>
            </a:r>
            <a:r>
              <a:rPr lang="en-US" baseline="0" dirty="0" smtClean="0"/>
              <a:t> and the location of the </a:t>
            </a:r>
            <a:r>
              <a:rPr lang="en-US" baseline="0" dirty="0" smtClean="0"/>
              <a:t>legend . </a:t>
            </a:r>
            <a:r>
              <a:rPr lang="en-US" baseline="0" dirty="0" smtClean="0"/>
              <a:t>We have also grouped two plots together side by side so they can be called together as one image.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50</a:t>
            </a:fld>
            <a:endParaRPr lang="en-US"/>
          </a:p>
        </p:txBody>
      </p:sp>
    </p:spTree>
    <p:extLst>
      <p:ext uri="{BB962C8B-B14F-4D97-AF65-F5344CB8AC3E}">
        <p14:creationId xmlns:p14="http://schemas.microsoft.com/office/powerpoint/2010/main" val="4114919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the R code from today, plus some extra statistics that I</a:t>
            </a:r>
            <a:r>
              <a:rPr lang="en-US" baseline="0" dirty="0" smtClean="0"/>
              <a:t> </a:t>
            </a:r>
            <a:r>
              <a:rPr lang="en-US" dirty="0" smtClean="0"/>
              <a:t>presented in the last</a:t>
            </a:r>
            <a:r>
              <a:rPr lang="en-US" baseline="0" dirty="0" smtClean="0"/>
              <a:t> session go to the 2019 </a:t>
            </a:r>
            <a:r>
              <a:rPr lang="en-US" baseline="0" dirty="0" err="1" smtClean="0"/>
              <a:t>github</a:t>
            </a:r>
            <a:r>
              <a:rPr lang="en-US" baseline="0" dirty="0" smtClean="0"/>
              <a:t> via this link. Once you have R studio installed you should be able to load it up and run/modify it to play about with R yourself!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52</a:t>
            </a:fld>
            <a:endParaRPr lang="en-US"/>
          </a:p>
        </p:txBody>
      </p:sp>
    </p:spTree>
    <p:extLst>
      <p:ext uri="{BB962C8B-B14F-4D97-AF65-F5344CB8AC3E}">
        <p14:creationId xmlns:p14="http://schemas.microsoft.com/office/powerpoint/2010/main" val="2452101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53</a:t>
            </a:fld>
            <a:endParaRPr lang="en-US"/>
          </a:p>
        </p:txBody>
      </p:sp>
    </p:spTree>
    <p:extLst>
      <p:ext uri="{BB962C8B-B14F-4D97-AF65-F5344CB8AC3E}">
        <p14:creationId xmlns:p14="http://schemas.microsoft.com/office/powerpoint/2010/main" val="2680902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56</a:t>
            </a:fld>
            <a:endParaRPr lang="en-US"/>
          </a:p>
        </p:txBody>
      </p:sp>
    </p:spTree>
    <p:extLst>
      <p:ext uri="{BB962C8B-B14F-4D97-AF65-F5344CB8AC3E}">
        <p14:creationId xmlns:p14="http://schemas.microsoft.com/office/powerpoint/2010/main" val="1216337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commands that you need to enter may be different depending on whether you are using a </a:t>
            </a:r>
            <a:r>
              <a:rPr lang="en-US" dirty="0" smtClean="0">
                <a:solidFill>
                  <a:srgbClr val="FF0000"/>
                </a:solidFill>
              </a:rPr>
              <a:t>Mac</a:t>
            </a:r>
            <a:r>
              <a:rPr lang="en-US" dirty="0" smtClean="0"/>
              <a:t> or </a:t>
            </a:r>
            <a:r>
              <a:rPr lang="en-US" dirty="0" smtClean="0">
                <a:solidFill>
                  <a:srgbClr val="0000FF"/>
                </a:solidFill>
              </a:rPr>
              <a:t>PC.</a:t>
            </a:r>
          </a:p>
          <a:p>
            <a:endParaRPr lang="en-US" dirty="0" smtClean="0"/>
          </a:p>
          <a:p>
            <a:r>
              <a:rPr lang="en-US" dirty="0" smtClean="0"/>
              <a:t>Here</a:t>
            </a:r>
            <a:r>
              <a:rPr lang="en-US" baseline="0" dirty="0" smtClean="0"/>
              <a:t> I am going to provide you with a basic list of five commands, and what they do. Where the commands differ between operating systems, the red version is Mac, and the Blue is PC, otherwise they are shown in green. </a:t>
            </a:r>
            <a:br>
              <a:rPr lang="en-US" baseline="0" dirty="0" smtClean="0"/>
            </a:br>
            <a:r>
              <a:rPr lang="en-US" baseline="0" dirty="0" smtClean="0"/>
              <a:t/>
            </a:r>
            <a:br>
              <a:rPr lang="en-US" baseline="0" dirty="0" smtClean="0"/>
            </a:br>
            <a:r>
              <a:rPr lang="en-US" baseline="0" dirty="0" smtClean="0"/>
              <a:t>These commands are in a ‘language’ called bash script, which is a play on the name of the creator (who, for those of you who are fans of the </a:t>
            </a:r>
            <a:r>
              <a:rPr lang="en-US" baseline="0" dirty="0" err="1" smtClean="0"/>
              <a:t>Marvellous</a:t>
            </a:r>
            <a:r>
              <a:rPr lang="en-US" baseline="0" dirty="0" smtClean="0"/>
              <a:t> </a:t>
            </a:r>
            <a:r>
              <a:rPr lang="en-US" baseline="0" dirty="0" err="1" smtClean="0"/>
              <a:t>Mrs</a:t>
            </a:r>
            <a:r>
              <a:rPr lang="en-US" baseline="0" dirty="0" smtClean="0"/>
              <a:t> </a:t>
            </a:r>
            <a:r>
              <a:rPr lang="en-US" baseline="0" dirty="0" err="1" smtClean="0"/>
              <a:t>Maisel</a:t>
            </a:r>
            <a:r>
              <a:rPr lang="en-US" baseline="0" dirty="0" smtClean="0"/>
              <a:t> </a:t>
            </a:r>
            <a:r>
              <a:rPr lang="mr-IN" baseline="0" dirty="0" smtClean="0"/>
              <a:t>–</a:t>
            </a:r>
            <a:r>
              <a:rPr lang="en-US" baseline="0" dirty="0" smtClean="0"/>
              <a:t> worked at Bell labs which is featured in the series)</a:t>
            </a:r>
            <a:br>
              <a:rPr lang="en-US" baseline="0" dirty="0" smtClean="0"/>
            </a:br>
            <a:r>
              <a:rPr lang="en-US" baseline="0" dirty="0" smtClean="0"/>
              <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84FD1CD2-8209-D94D-A672-AF71823C034B}" type="slidenum">
              <a:rPr lang="en-US" smtClean="0"/>
              <a:t>6</a:t>
            </a:fld>
            <a:endParaRPr lang="en-US"/>
          </a:p>
        </p:txBody>
      </p:sp>
    </p:spTree>
    <p:extLst>
      <p:ext uri="{BB962C8B-B14F-4D97-AF65-F5344CB8AC3E}">
        <p14:creationId xmlns:p14="http://schemas.microsoft.com/office/powerpoint/2010/main" val="295861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a:t>
            </a:r>
            <a:r>
              <a:rPr lang="en-US" baseline="0" dirty="0" smtClean="0"/>
              <a:t> you need to know your computer is ready. Thankfully it will tell you! </a:t>
            </a:r>
            <a:br>
              <a:rPr lang="en-US" baseline="0" dirty="0" smtClean="0"/>
            </a:b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7</a:t>
            </a:fld>
            <a:endParaRPr lang="en-US"/>
          </a:p>
        </p:txBody>
      </p:sp>
    </p:spTree>
    <p:extLst>
      <p:ext uri="{BB962C8B-B14F-4D97-AF65-F5344CB8AC3E}">
        <p14:creationId xmlns:p14="http://schemas.microsoft.com/office/powerpoint/2010/main" val="184468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terminal, t</a:t>
            </a:r>
            <a:r>
              <a:rPr lang="en-US" dirty="0" smtClean="0"/>
              <a:t>he presence of the dollar sign means it is ready to go.</a:t>
            </a:r>
            <a:r>
              <a:rPr lang="en-US" baseline="0" dirty="0" smtClean="0"/>
              <a:t> The information before it tells you where you are currently located. </a:t>
            </a:r>
          </a:p>
          <a:p>
            <a:endParaRPr lang="en-US" baseline="0" dirty="0" smtClean="0"/>
          </a:p>
          <a:p>
            <a:r>
              <a:rPr lang="en-US" baseline="0" dirty="0" smtClean="0"/>
              <a:t>As a gentle introduction to programming, we are going to use some simple commands to find our way around the insides of my computer! </a:t>
            </a:r>
            <a:br>
              <a:rPr lang="en-US" baseline="0" dirty="0" smtClean="0"/>
            </a:br>
            <a:r>
              <a:rPr lang="en-US" baseline="0" dirty="0" smtClean="0"/>
              <a:t/>
            </a:r>
            <a:br>
              <a:rPr lang="en-US" baseline="0" dirty="0" smtClean="0"/>
            </a:br>
            <a:r>
              <a:rPr lang="en-US" baseline="0" dirty="0" smtClean="0"/>
              <a:t>(for those of you not at the session, the next few slides were supplemented by a live demonstration) </a:t>
            </a:r>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8</a:t>
            </a:fld>
            <a:endParaRPr lang="en-US"/>
          </a:p>
        </p:txBody>
      </p:sp>
    </p:spTree>
    <p:extLst>
      <p:ext uri="{BB962C8B-B14F-4D97-AF65-F5344CB8AC3E}">
        <p14:creationId xmlns:p14="http://schemas.microsoft.com/office/powerpoint/2010/main" val="184468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Imagine your computer is a big old house. </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When you open the terminal it is like opening the front door. You step through it, and see that you are in the hallway.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The</a:t>
            </a:r>
            <a:r>
              <a:rPr lang="en-US" baseline="0" dirty="0" smtClean="0">
                <a:solidFill>
                  <a:srgbClr val="000000"/>
                </a:solidFill>
              </a:rPr>
              <a:t> </a:t>
            </a:r>
            <a:r>
              <a:rPr lang="en-US" baseline="0" dirty="0" err="1" smtClean="0">
                <a:solidFill>
                  <a:srgbClr val="000000"/>
                </a:solidFill>
              </a:rPr>
              <a:t>ls</a:t>
            </a:r>
            <a:r>
              <a:rPr lang="en-US" baseline="0" dirty="0" smtClean="0">
                <a:solidFill>
                  <a:srgbClr val="000000"/>
                </a:solidFill>
              </a:rPr>
              <a:t>/</a:t>
            </a:r>
            <a:r>
              <a:rPr lang="en-US" baseline="0" dirty="0" err="1" smtClean="0">
                <a:solidFill>
                  <a:srgbClr val="000000"/>
                </a:solidFill>
              </a:rPr>
              <a:t>dir</a:t>
            </a:r>
            <a:r>
              <a:rPr lang="en-US" dirty="0" smtClean="0">
                <a:solidFill>
                  <a:srgbClr val="000000"/>
                </a:solidFill>
              </a:rPr>
              <a:t> command lets you see what else is in the room, or more accurately the directory</a:t>
            </a:r>
            <a:r>
              <a:rPr lang="en-US" baseline="0" dirty="0" smtClean="0">
                <a:solidFill>
                  <a:srgbClr val="000000"/>
                </a:solidFill>
              </a:rPr>
              <a:t> (or folder) you are currently in. </a:t>
            </a: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From the hallway you can get to the stairs,</a:t>
            </a:r>
            <a:r>
              <a:rPr lang="en-US" baseline="0" dirty="0" smtClean="0">
                <a:solidFill>
                  <a:srgbClr val="000000"/>
                </a:solidFill>
              </a:rPr>
              <a:t> the dining room and the bathroom. </a:t>
            </a: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 </a:t>
            </a:r>
          </a:p>
          <a:p>
            <a:endParaRPr lang="en-US" dirty="0"/>
          </a:p>
        </p:txBody>
      </p:sp>
      <p:sp>
        <p:nvSpPr>
          <p:cNvPr id="4" name="Slide Number Placeholder 3"/>
          <p:cNvSpPr>
            <a:spLocks noGrp="1"/>
          </p:cNvSpPr>
          <p:nvPr>
            <p:ph type="sldNum" sz="quarter" idx="10"/>
          </p:nvPr>
        </p:nvSpPr>
        <p:spPr/>
        <p:txBody>
          <a:bodyPr/>
          <a:lstStyle/>
          <a:p>
            <a:fld id="{84FD1CD2-8209-D94D-A672-AF71823C034B}" type="slidenum">
              <a:rPr lang="en-US" smtClean="0"/>
              <a:t>9</a:t>
            </a:fld>
            <a:endParaRPr lang="en-US"/>
          </a:p>
        </p:txBody>
      </p:sp>
    </p:spTree>
    <p:extLst>
      <p:ext uri="{BB962C8B-B14F-4D97-AF65-F5344CB8AC3E}">
        <p14:creationId xmlns:p14="http://schemas.microsoft.com/office/powerpoint/2010/main" val="3226401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23/01/20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00025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23/01/20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015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23/01/20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7245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4DEDFA0-4B19-DA4C-B2A2-D897016E7003}" type="datetimeFigureOut">
              <a:rPr lang="en-US" smtClean="0"/>
              <a:t>23/01/20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49930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A4DEDFA0-4B19-DA4C-B2A2-D897016E7003}" type="datetimeFigureOut">
              <a:rPr lang="en-US" smtClean="0"/>
              <a:t>23/01/20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80438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A4DEDFA0-4B19-DA4C-B2A2-D897016E7003}" type="datetimeFigureOut">
              <a:rPr lang="en-US" smtClean="0"/>
              <a:t>23/01/20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10296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A4DEDFA0-4B19-DA4C-B2A2-D897016E7003}" type="datetimeFigureOut">
              <a:rPr lang="en-US" smtClean="0"/>
              <a:t>23/01/20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253428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A4DEDFA0-4B19-DA4C-B2A2-D897016E7003}" type="datetimeFigureOut">
              <a:rPr lang="en-US" smtClean="0"/>
              <a:t>23/01/20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57372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EDFA0-4B19-DA4C-B2A2-D897016E7003}" type="datetimeFigureOut">
              <a:rPr lang="en-US" smtClean="0"/>
              <a:t>23/01/20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194663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23/01/20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96524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A4DEDFA0-4B19-DA4C-B2A2-D897016E7003}" type="datetimeFigureOut">
              <a:rPr lang="en-US" smtClean="0"/>
              <a:t>23/01/20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2316-A806-664B-A87B-312169EF1C32}" type="slidenum">
              <a:rPr lang="en-US" smtClean="0"/>
              <a:t>‹#›</a:t>
            </a:fld>
            <a:endParaRPr lang="en-US"/>
          </a:p>
        </p:txBody>
      </p:sp>
    </p:spTree>
    <p:extLst>
      <p:ext uri="{BB962C8B-B14F-4D97-AF65-F5344CB8AC3E}">
        <p14:creationId xmlns:p14="http://schemas.microsoft.com/office/powerpoint/2010/main" val="3754943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EDFA0-4B19-DA4C-B2A2-D897016E7003}" type="datetimeFigureOut">
              <a:rPr lang="en-US" smtClean="0"/>
              <a:t>23/01/20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82316-A806-664B-A87B-312169EF1C32}" type="slidenum">
              <a:rPr lang="en-US" smtClean="0"/>
              <a:t>‹#›</a:t>
            </a:fld>
            <a:endParaRPr lang="en-US"/>
          </a:p>
        </p:txBody>
      </p:sp>
    </p:spTree>
    <p:extLst>
      <p:ext uri="{BB962C8B-B14F-4D97-AF65-F5344CB8AC3E}">
        <p14:creationId xmlns:p14="http://schemas.microsoft.com/office/powerpoint/2010/main" val="1173811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hyperlink" Target="http://www.r-tutor.com/r-introduction" TargetMode="External"/><Relationship Id="rId4" Type="http://schemas.openxmlformats.org/officeDocument/2006/relationships/hyperlink" Target="https://www.r-graph-gallery.com" TargetMode="External"/><Relationship Id="rId5" Type="http://schemas.openxmlformats.org/officeDocument/2006/relationships/hyperlink" Target="https://towardsdatascience.com/using-networkd3-in-r-to-create-simple-and-clear-sankey-diagrams-48f8ba8a4ace" TargetMode="External"/><Relationship Id="rId6" Type="http://schemas.openxmlformats.org/officeDocument/2006/relationships/hyperlink" Target="https://www.jessesadler.com/post/network-analysis-with-r/" TargetMode="External"/><Relationship Id="rId7" Type="http://schemas.openxmlformats.org/officeDocument/2006/relationships/hyperlink" Target="https://www.statmethods.net" TargetMode="External"/><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5-15 at 15.35.50.png"/>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510175" y="528119"/>
            <a:ext cx="6149259" cy="5488264"/>
          </a:xfrm>
          <a:prstGeom prst="rect">
            <a:avLst/>
          </a:prstGeom>
        </p:spPr>
      </p:pic>
      <p:sp>
        <p:nvSpPr>
          <p:cNvPr id="2" name="Title 1"/>
          <p:cNvSpPr>
            <a:spLocks noGrp="1"/>
          </p:cNvSpPr>
          <p:nvPr>
            <p:ph type="ctrTitle"/>
          </p:nvPr>
        </p:nvSpPr>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000" b="1" spc="50" dirty="0" smtClean="0">
                <a:ln w="11430"/>
                <a:solidFill>
                  <a:srgbClr val="000000"/>
                </a:solidFill>
                <a:effectLst>
                  <a:outerShdw blurRad="76200" dist="50800" dir="5400000" algn="tl" rotWithShape="0">
                    <a:srgbClr val="000000">
                      <a:alpha val="65000"/>
                    </a:srgbClr>
                  </a:outerShdw>
                </a:effectLst>
              </a:rPr>
              <a:t>P(egs) </a:t>
            </a:r>
            <a:r>
              <a:rPr lang="en-US" sz="5500" b="1" i="1" u="sng" spc="50" dirty="0" smtClean="0">
                <a:ln w="11430"/>
                <a:solidFill>
                  <a:srgbClr val="660066"/>
                </a:solidFill>
                <a:effectLst>
                  <a:outerShdw blurRad="76200" dist="50800" dir="5400000" algn="tl" rotWithShape="0">
                    <a:srgbClr val="000000">
                      <a:alpha val="65000"/>
                    </a:srgbClr>
                  </a:outerShdw>
                </a:effectLst>
              </a:rPr>
              <a:t>bioinformatics</a:t>
            </a:r>
            <a:endParaRPr lang="en-US" sz="5000" b="1" spc="50" dirty="0">
              <a:ln w="11430"/>
              <a:solidFill>
                <a:srgbClr val="000000"/>
              </a:solidFill>
              <a:effectLst>
                <a:outerShdw blurRad="76200" dist="50800" dir="5400000" algn="tl" rotWithShape="0">
                  <a:srgbClr val="000000">
                    <a:alpha val="65000"/>
                  </a:srgbClr>
                </a:outerShdw>
              </a:effectLst>
            </a:endParaRPr>
          </a:p>
        </p:txBody>
      </p:sp>
      <p:sp>
        <p:nvSpPr>
          <p:cNvPr id="3" name="Subtitle 2"/>
          <p:cNvSpPr>
            <a:spLocks noGrp="1"/>
          </p:cNvSpPr>
          <p:nvPr>
            <p:ph type="subTitle" idx="1"/>
          </p:nvPr>
        </p:nvSpPr>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solidFill>
                  <a:schemeClr val="tx1"/>
                </a:solidFill>
                <a:effectLst>
                  <a:outerShdw blurRad="76200" dist="50800" dir="5400000" algn="tl" rotWithShape="0">
                    <a:srgbClr val="000000">
                      <a:alpha val="65000"/>
                    </a:srgbClr>
                  </a:outerShdw>
                </a:effectLst>
              </a:rPr>
              <a:t>Postgraduate Evolution and Genomic Science Lecture series.</a:t>
            </a:r>
            <a:endParaRPr lang="en-US" b="1" spc="50" dirty="0">
              <a:ln w="11430"/>
              <a:solidFill>
                <a:schemeClr val="tx1"/>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4716553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2 </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6600" dirty="0" smtClean="0">
                <a:solidFill>
                  <a:srgbClr val="008000"/>
                </a:solidFill>
              </a:rPr>
              <a:t>Cd</a:t>
            </a:r>
            <a:endParaRPr lang="en-US" sz="6600" dirty="0">
              <a:solidFill>
                <a:srgbClr val="008000"/>
              </a:solidFill>
            </a:endParaRPr>
          </a:p>
        </p:txBody>
      </p:sp>
    </p:spTree>
    <p:extLst>
      <p:ext uri="{BB962C8B-B14F-4D97-AF65-F5344CB8AC3E}">
        <p14:creationId xmlns:p14="http://schemas.microsoft.com/office/powerpoint/2010/main" val="34815840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3 </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6600" dirty="0" err="1">
                <a:solidFill>
                  <a:srgbClr val="008000"/>
                </a:solidFill>
              </a:rPr>
              <a:t>m</a:t>
            </a:r>
            <a:r>
              <a:rPr lang="en-US" sz="6600" dirty="0" err="1" smtClean="0">
                <a:solidFill>
                  <a:srgbClr val="008000"/>
                </a:solidFill>
              </a:rPr>
              <a:t>kdir</a:t>
            </a:r>
            <a:endParaRPr lang="en-US" sz="6600" dirty="0">
              <a:solidFill>
                <a:srgbClr val="008000"/>
              </a:solidFill>
            </a:endParaRPr>
          </a:p>
        </p:txBody>
      </p:sp>
    </p:spTree>
    <p:extLst>
      <p:ext uri="{BB962C8B-B14F-4D97-AF65-F5344CB8AC3E}">
        <p14:creationId xmlns:p14="http://schemas.microsoft.com/office/powerpoint/2010/main" val="34815840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4 </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6600" dirty="0" err="1">
                <a:solidFill>
                  <a:srgbClr val="FF0000"/>
                </a:solidFill>
              </a:rPr>
              <a:t>r</a:t>
            </a:r>
            <a:r>
              <a:rPr lang="en-US" sz="6600" dirty="0" err="1" smtClean="0">
                <a:solidFill>
                  <a:srgbClr val="FF0000"/>
                </a:solidFill>
              </a:rPr>
              <a:t>m</a:t>
            </a:r>
            <a:r>
              <a:rPr lang="en-US" sz="6600" dirty="0" smtClean="0">
                <a:solidFill>
                  <a:srgbClr val="FF0000"/>
                </a:solidFill>
              </a:rPr>
              <a:t> -</a:t>
            </a:r>
            <a:r>
              <a:rPr lang="en-US" sz="6600" dirty="0">
                <a:solidFill>
                  <a:srgbClr val="FF0000"/>
                </a:solidFill>
              </a:rPr>
              <a:t>r</a:t>
            </a:r>
            <a:r>
              <a:rPr lang="en-US" sz="6600" dirty="0">
                <a:solidFill>
                  <a:srgbClr val="000000"/>
                </a:solidFill>
              </a:rPr>
              <a:t>/</a:t>
            </a:r>
            <a:r>
              <a:rPr lang="en-US" sz="6600" dirty="0" err="1" smtClean="0">
                <a:solidFill>
                  <a:srgbClr val="0000FF"/>
                </a:solidFill>
              </a:rPr>
              <a:t>rmdir</a:t>
            </a:r>
            <a:endParaRPr lang="en-US" sz="6600" dirty="0">
              <a:solidFill>
                <a:srgbClr val="0000FF"/>
              </a:solidFill>
            </a:endParaRPr>
          </a:p>
        </p:txBody>
      </p:sp>
    </p:spTree>
    <p:extLst>
      <p:ext uri="{BB962C8B-B14F-4D97-AF65-F5344CB8AC3E}">
        <p14:creationId xmlns:p14="http://schemas.microsoft.com/office/powerpoint/2010/main" val="34815840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5 </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6600" dirty="0" smtClean="0">
                <a:solidFill>
                  <a:srgbClr val="008000"/>
                </a:solidFill>
              </a:rPr>
              <a:t>More</a:t>
            </a:r>
            <a:endParaRPr lang="en-US" sz="6600" dirty="0">
              <a:solidFill>
                <a:srgbClr val="008000"/>
              </a:solidFill>
            </a:endParaRPr>
          </a:p>
        </p:txBody>
      </p:sp>
    </p:spTree>
    <p:extLst>
      <p:ext uri="{BB962C8B-B14F-4D97-AF65-F5344CB8AC3E}">
        <p14:creationId xmlns:p14="http://schemas.microsoft.com/office/powerpoint/2010/main" val="34815840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fire!</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3600" dirty="0" smtClean="0">
                <a:solidFill>
                  <a:srgbClr val="FF0000"/>
                </a:solidFill>
              </a:rPr>
              <a:t>cd </a:t>
            </a:r>
            <a:r>
              <a:rPr lang="en-US" sz="3600" dirty="0" err="1" smtClean="0">
                <a:solidFill>
                  <a:srgbClr val="FF0000"/>
                </a:solidFill>
              </a:rPr>
              <a:t>Dining_room</a:t>
            </a:r>
            <a:r>
              <a:rPr lang="en-US" sz="3600" dirty="0" smtClean="0">
                <a:solidFill>
                  <a:srgbClr val="FF0000"/>
                </a:solidFill>
              </a:rPr>
              <a:t>/Kitchen/Pantry/</a:t>
            </a:r>
            <a:r>
              <a:rPr lang="en-US" sz="3600" dirty="0" err="1" smtClean="0">
                <a:solidFill>
                  <a:srgbClr val="FF0000"/>
                </a:solidFill>
              </a:rPr>
              <a:t>Recipe.txt</a:t>
            </a:r>
            <a:endParaRPr lang="en-US" sz="3600" dirty="0" smtClean="0">
              <a:solidFill>
                <a:srgbClr val="FF0000"/>
              </a:solidFill>
            </a:endParaRPr>
          </a:p>
          <a:p>
            <a:pPr marL="0" indent="0" algn="ctr">
              <a:buNone/>
            </a:pPr>
            <a:endParaRPr lang="en-US" sz="3600" dirty="0" smtClean="0">
              <a:solidFill>
                <a:srgbClr val="0000FF"/>
              </a:solidFill>
            </a:endParaRPr>
          </a:p>
          <a:p>
            <a:pPr marL="0" indent="0" algn="ctr">
              <a:buNone/>
            </a:pPr>
            <a:r>
              <a:rPr lang="en-US" sz="3600" dirty="0" smtClean="0">
                <a:solidFill>
                  <a:srgbClr val="0000FF"/>
                </a:solidFill>
              </a:rPr>
              <a:t>cd </a:t>
            </a:r>
            <a:r>
              <a:rPr lang="en-US" sz="3600" dirty="0" err="1" smtClean="0">
                <a:solidFill>
                  <a:srgbClr val="0000FF"/>
                </a:solidFill>
              </a:rPr>
              <a:t>Dining_room</a:t>
            </a:r>
            <a:r>
              <a:rPr lang="en-US" sz="3600" dirty="0" smtClean="0">
                <a:solidFill>
                  <a:srgbClr val="0000FF"/>
                </a:solidFill>
              </a:rPr>
              <a:t>\Kitchen\Pantry\</a:t>
            </a:r>
            <a:r>
              <a:rPr lang="en-US" sz="3600" dirty="0" err="1" smtClean="0">
                <a:solidFill>
                  <a:srgbClr val="0000FF"/>
                </a:solidFill>
              </a:rPr>
              <a:t>Recipe.txt</a:t>
            </a:r>
            <a:endParaRPr lang="en-US" sz="3600" dirty="0">
              <a:solidFill>
                <a:srgbClr val="0000FF"/>
              </a:solidFill>
            </a:endParaRPr>
          </a:p>
        </p:txBody>
      </p:sp>
    </p:spTree>
    <p:extLst>
      <p:ext uri="{BB962C8B-B14F-4D97-AF65-F5344CB8AC3E}">
        <p14:creationId xmlns:p14="http://schemas.microsoft.com/office/powerpoint/2010/main" val="19467983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r>
              <a:rPr lang="en-US" dirty="0">
                <a:solidFill>
                  <a:srgbClr val="FF0000"/>
                </a:solidFill>
              </a:rPr>
              <a:t>https://www.makeuseof.com/tag/mac-terminal-commands-cheat-sheet</a:t>
            </a:r>
            <a:r>
              <a:rPr lang="en-US" dirty="0" smtClean="0">
                <a:solidFill>
                  <a:srgbClr val="FF0000"/>
                </a:solidFill>
              </a:rPr>
              <a:t>/</a:t>
            </a:r>
          </a:p>
          <a:p>
            <a:endParaRPr lang="en-US" dirty="0"/>
          </a:p>
          <a:p>
            <a:r>
              <a:rPr lang="en-US" dirty="0">
                <a:solidFill>
                  <a:srgbClr val="0000FF"/>
                </a:solidFill>
              </a:rPr>
              <a:t>http://www.cs.columbia.edu/~sedwards/classes/2015/1102-fall/Command%20Prompt%</a:t>
            </a:r>
            <a:r>
              <a:rPr lang="en-US" dirty="0" smtClean="0">
                <a:solidFill>
                  <a:srgbClr val="0000FF"/>
                </a:solidFill>
              </a:rPr>
              <a:t>20Cheatsheet.pdf</a:t>
            </a:r>
          </a:p>
          <a:p>
            <a:endParaRPr lang="en-US" dirty="0"/>
          </a:p>
        </p:txBody>
      </p:sp>
    </p:spTree>
    <p:extLst>
      <p:ext uri="{BB962C8B-B14F-4D97-AF65-F5344CB8AC3E}">
        <p14:creationId xmlns:p14="http://schemas.microsoft.com/office/powerpoint/2010/main" val="27563428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
        <p:nvSpPr>
          <p:cNvPr id="3" name="Content Placeholder 2"/>
          <p:cNvSpPr>
            <a:spLocks noGrp="1"/>
          </p:cNvSpPr>
          <p:nvPr>
            <p:ph idx="1"/>
          </p:nvPr>
        </p:nvSpPr>
        <p:spPr/>
        <p:txBody>
          <a:bodyPr/>
          <a:lstStyle/>
          <a:p>
            <a:pPr marL="514350" indent="-514350">
              <a:buAutoNum type="arabicParenR"/>
            </a:pPr>
            <a:r>
              <a:rPr lang="en-US" dirty="0" smtClean="0"/>
              <a:t>Introduction to programming languages R and Python and their use in basic bioinformatics (in particular the rise of the GUI!)</a:t>
            </a:r>
          </a:p>
        </p:txBody>
      </p:sp>
    </p:spTree>
    <p:extLst>
      <p:ext uri="{BB962C8B-B14F-4D97-AF65-F5344CB8AC3E}">
        <p14:creationId xmlns:p14="http://schemas.microsoft.com/office/powerpoint/2010/main" val="41004885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arenR" startAt="2"/>
            </a:pPr>
            <a:r>
              <a:rPr lang="en-US" dirty="0" err="1" smtClean="0"/>
              <a:t>Datatypes</a:t>
            </a:r>
            <a:r>
              <a:rPr lang="en-US" dirty="0" smtClean="0"/>
              <a:t> </a:t>
            </a:r>
            <a:r>
              <a:rPr lang="mr-IN" dirty="0" smtClean="0"/>
              <a:t>–</a:t>
            </a:r>
            <a:r>
              <a:rPr lang="en-US" dirty="0" smtClean="0"/>
              <a:t> character, numeric, integer, complex and logical</a:t>
            </a:r>
          </a:p>
          <a:p>
            <a:pPr marL="0" indent="0">
              <a:buNone/>
            </a:pPr>
            <a:r>
              <a:rPr lang="en-US" dirty="0"/>
              <a:t>	</a:t>
            </a:r>
            <a:r>
              <a:rPr lang="en-US" dirty="0" smtClean="0"/>
              <a:t>Data Structures </a:t>
            </a:r>
            <a:r>
              <a:rPr lang="mr-IN" dirty="0" smtClean="0"/>
              <a:t>–</a:t>
            </a:r>
            <a:r>
              <a:rPr lang="en-US" dirty="0" smtClean="0"/>
              <a:t> </a:t>
            </a:r>
          </a:p>
          <a:p>
            <a:pPr marL="0" indent="0">
              <a:buNone/>
            </a:pPr>
            <a:r>
              <a:rPr lang="en-US" dirty="0"/>
              <a:t>	</a:t>
            </a:r>
            <a:r>
              <a:rPr lang="en-US" dirty="0" smtClean="0"/>
              <a:t>		1. </a:t>
            </a:r>
            <a:r>
              <a:rPr lang="en-US" dirty="0" smtClean="0">
                <a:solidFill>
                  <a:srgbClr val="008000"/>
                </a:solidFill>
              </a:rPr>
              <a:t>Atomic vector</a:t>
            </a:r>
            <a:r>
              <a:rPr lang="en-US" dirty="0" smtClean="0"/>
              <a:t>: </a:t>
            </a:r>
            <a:r>
              <a:rPr lang="en-US" dirty="0" smtClean="0"/>
              <a:t>items of </a:t>
            </a:r>
            <a:r>
              <a:rPr lang="en-US" dirty="0" smtClean="0"/>
              <a:t>any type</a:t>
            </a:r>
          </a:p>
          <a:p>
            <a:pPr marL="0" indent="0">
              <a:buNone/>
            </a:pPr>
            <a:r>
              <a:rPr lang="en-US" dirty="0"/>
              <a:t>	</a:t>
            </a:r>
            <a:r>
              <a:rPr lang="en-US" dirty="0" smtClean="0"/>
              <a:t>		2. </a:t>
            </a:r>
            <a:r>
              <a:rPr lang="en-US" dirty="0" smtClean="0">
                <a:solidFill>
                  <a:srgbClr val="FF0000"/>
                </a:solidFill>
              </a:rPr>
              <a:t>List</a:t>
            </a:r>
            <a:r>
              <a:rPr lang="en-US" dirty="0" smtClean="0"/>
              <a:t>: a list of items of different types</a:t>
            </a:r>
          </a:p>
          <a:p>
            <a:pPr marL="0" indent="0">
              <a:buNone/>
            </a:pPr>
            <a:r>
              <a:rPr lang="en-US" dirty="0" smtClean="0"/>
              <a:t>			3. </a:t>
            </a:r>
            <a:r>
              <a:rPr lang="en-US" dirty="0" smtClean="0">
                <a:solidFill>
                  <a:srgbClr val="660066"/>
                </a:solidFill>
              </a:rPr>
              <a:t>Table</a:t>
            </a:r>
            <a:r>
              <a:rPr lang="en-US" dirty="0" smtClean="0"/>
              <a:t>: Can have different data types</a:t>
            </a:r>
          </a:p>
          <a:p>
            <a:pPr marL="0" indent="0">
              <a:buNone/>
            </a:pPr>
            <a:r>
              <a:rPr lang="en-US" dirty="0"/>
              <a:t>	</a:t>
            </a:r>
            <a:r>
              <a:rPr lang="en-US" dirty="0" smtClean="0"/>
              <a:t>		4. </a:t>
            </a:r>
            <a:r>
              <a:rPr lang="en-US" dirty="0" smtClean="0">
                <a:solidFill>
                  <a:srgbClr val="FF6600"/>
                </a:solidFill>
              </a:rPr>
              <a:t>Matrix</a:t>
            </a:r>
            <a:r>
              <a:rPr lang="en-US" dirty="0" smtClean="0"/>
              <a:t>: 2D, same data types</a:t>
            </a:r>
            <a:endParaRPr lang="en-US" dirty="0"/>
          </a:p>
          <a:p>
            <a:pPr marL="0" indent="0">
              <a:buNone/>
            </a:pPr>
            <a:r>
              <a:rPr lang="en-US" dirty="0" smtClean="0"/>
              <a:t>			5. </a:t>
            </a:r>
            <a:r>
              <a:rPr lang="en-US" dirty="0" smtClean="0">
                <a:solidFill>
                  <a:srgbClr val="0000FF"/>
                </a:solidFill>
              </a:rPr>
              <a:t>Array</a:t>
            </a:r>
            <a:r>
              <a:rPr lang="en-US" dirty="0" smtClean="0"/>
              <a:t>: 3+D, same data types</a:t>
            </a:r>
            <a:endParaRPr lang="en-US" dirty="0"/>
          </a:p>
        </p:txBody>
      </p:sp>
    </p:spTree>
    <p:extLst>
      <p:ext uri="{BB962C8B-B14F-4D97-AF65-F5344CB8AC3E}">
        <p14:creationId xmlns:p14="http://schemas.microsoft.com/office/powerpoint/2010/main" val="22788707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3</a:t>
            </a:r>
            <a:r>
              <a:rPr lang="en-US" dirty="0" smtClean="0"/>
              <a:t>) What is R/R studio</a:t>
            </a:r>
          </a:p>
          <a:p>
            <a:pPr marL="0" indent="0">
              <a:buNone/>
            </a:pPr>
            <a:endParaRPr lang="en-US" dirty="0"/>
          </a:p>
          <a:p>
            <a:pPr marL="0" indent="0">
              <a:buNone/>
            </a:pPr>
            <a:r>
              <a:rPr lang="en-US" dirty="0" smtClean="0"/>
              <a:t>How is it not excel? </a:t>
            </a:r>
          </a:p>
          <a:p>
            <a:pPr marL="0" indent="0">
              <a:buNone/>
            </a:pPr>
            <a:endParaRPr lang="en-US" dirty="0" smtClean="0"/>
          </a:p>
          <a:p>
            <a:pPr marL="0" indent="0">
              <a:buNone/>
            </a:pPr>
            <a:r>
              <a:rPr lang="en-US" dirty="0" smtClean="0"/>
              <a:t>R, Huh, good god y’all - What is it good for? (Stats and Graphics)</a:t>
            </a:r>
          </a:p>
          <a:p>
            <a:pPr marL="0" indent="0">
              <a:buNone/>
            </a:pPr>
            <a:endParaRPr lang="en-US" dirty="0" smtClean="0"/>
          </a:p>
        </p:txBody>
      </p:sp>
      <p:sp>
        <p:nvSpPr>
          <p:cNvPr id="6" name="Title 1"/>
          <p:cNvSpPr>
            <a:spLocks noGrp="1"/>
          </p:cNvSpPr>
          <p:nvPr>
            <p:ph type="title"/>
          </p:nvPr>
        </p:nvSpPr>
        <p:spPr>
          <a:xfrm>
            <a:off x="457200" y="274638"/>
            <a:ext cx="8229600" cy="1143000"/>
          </a:xfrm>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Tree>
    <p:extLst>
      <p:ext uri="{BB962C8B-B14F-4D97-AF65-F5344CB8AC3E}">
        <p14:creationId xmlns:p14="http://schemas.microsoft.com/office/powerpoint/2010/main" val="37233306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4</a:t>
            </a:r>
            <a:r>
              <a:rPr lang="en-US" dirty="0" smtClean="0"/>
              <a:t>)</a:t>
            </a:r>
            <a:r>
              <a:rPr lang="en-US" dirty="0" smtClean="0"/>
              <a:t>Graphics</a:t>
            </a:r>
          </a:p>
          <a:p>
            <a:pPr marL="0" indent="0">
              <a:buNone/>
            </a:pPr>
            <a:r>
              <a:rPr lang="en-US" dirty="0" smtClean="0"/>
              <a:t>Bar, line, scatter, bubble, violin, </a:t>
            </a:r>
            <a:r>
              <a:rPr lang="en-US" dirty="0" err="1" smtClean="0"/>
              <a:t>heatmap</a:t>
            </a:r>
            <a:r>
              <a:rPr lang="en-US" dirty="0" smtClean="0"/>
              <a:t>, trees, </a:t>
            </a:r>
            <a:r>
              <a:rPr lang="en-US" dirty="0" err="1" smtClean="0"/>
              <a:t>pca</a:t>
            </a:r>
            <a:r>
              <a:rPr lang="en-US" dirty="0" smtClean="0"/>
              <a:t>, network, </a:t>
            </a:r>
            <a:r>
              <a:rPr lang="en-US" dirty="0" err="1" smtClean="0"/>
              <a:t>sankey</a:t>
            </a:r>
            <a:r>
              <a:rPr lang="en-US" dirty="0" smtClean="0"/>
              <a:t>, maps, </a:t>
            </a:r>
            <a:r>
              <a:rPr lang="en-US" dirty="0" err="1" smtClean="0"/>
              <a:t>timeseries</a:t>
            </a:r>
            <a:r>
              <a:rPr lang="en-US" dirty="0" smtClean="0"/>
              <a:t>, </a:t>
            </a:r>
            <a:r>
              <a:rPr lang="en-US" dirty="0" err="1" smtClean="0"/>
              <a:t>etc</a:t>
            </a:r>
            <a:r>
              <a:rPr lang="en-US" dirty="0" smtClean="0"/>
              <a:t> </a:t>
            </a:r>
            <a:r>
              <a:rPr lang="en-US" dirty="0" err="1" smtClean="0"/>
              <a:t>etc</a:t>
            </a:r>
            <a:r>
              <a:rPr lang="mr-IN" dirty="0" smtClean="0"/>
              <a:t>…</a:t>
            </a:r>
            <a:endParaRPr lang="en-US" dirty="0"/>
          </a:p>
        </p:txBody>
      </p:sp>
      <p:sp>
        <p:nvSpPr>
          <p:cNvPr id="4" name="TextBox 3"/>
          <p:cNvSpPr txBox="1"/>
          <p:nvPr/>
        </p:nvSpPr>
        <p:spPr>
          <a:xfrm>
            <a:off x="5157657" y="6126163"/>
            <a:ext cx="3529143" cy="369332"/>
          </a:xfrm>
          <a:prstGeom prst="rect">
            <a:avLst/>
          </a:prstGeom>
          <a:noFill/>
        </p:spPr>
        <p:txBody>
          <a:bodyPr wrap="square" rtlCol="0">
            <a:spAutoFit/>
          </a:bodyPr>
          <a:lstStyle/>
          <a:p>
            <a:r>
              <a:rPr lang="en-US" dirty="0"/>
              <a:t>https://</a:t>
            </a:r>
            <a:r>
              <a:rPr lang="en-US" dirty="0" err="1"/>
              <a:t>www.r</a:t>
            </a:r>
            <a:r>
              <a:rPr lang="en-US" dirty="0"/>
              <a:t>-graph-</a:t>
            </a:r>
            <a:r>
              <a:rPr lang="en-US" dirty="0" err="1"/>
              <a:t>gallery.com</a:t>
            </a:r>
            <a:endParaRPr lang="en-US" dirty="0"/>
          </a:p>
        </p:txBody>
      </p:sp>
      <p:sp>
        <p:nvSpPr>
          <p:cNvPr id="6" name="Title 1"/>
          <p:cNvSpPr>
            <a:spLocks noGrp="1"/>
          </p:cNvSpPr>
          <p:nvPr>
            <p:ph type="title"/>
          </p:nvPr>
        </p:nvSpPr>
        <p:spPr>
          <a:xfrm>
            <a:off x="457200" y="274638"/>
            <a:ext cx="8229600" cy="1143000"/>
          </a:xfrm>
        </p:spPr>
        <p:txBody>
          <a:bodyPr>
            <a:normAutofit/>
          </a:bodyPr>
          <a:lstStyle/>
          <a:p>
            <a:pPr lvl="0"/>
            <a:r>
              <a:rPr lang="en-GB" sz="4500" dirty="0" smtClean="0">
                <a:solidFill>
                  <a:srgbClr val="008000"/>
                </a:solidFill>
              </a:rPr>
              <a:t>Introduction to R</a:t>
            </a:r>
            <a:endParaRPr lang="en-US" sz="4500" dirty="0">
              <a:solidFill>
                <a:srgbClr val="008000"/>
              </a:solidFill>
            </a:endParaRPr>
          </a:p>
        </p:txBody>
      </p:sp>
    </p:spTree>
    <p:extLst>
      <p:ext uri="{BB962C8B-B14F-4D97-AF65-F5344CB8AC3E}">
        <p14:creationId xmlns:p14="http://schemas.microsoft.com/office/powerpoint/2010/main" val="37233306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GB" b="1" u="sng" dirty="0" smtClean="0"/>
              <a:t>Hi! I’m Alex!</a:t>
            </a:r>
            <a:r>
              <a:rPr lang="en-GB" b="1" u="sng" dirty="0"/>
              <a:t/>
            </a:r>
            <a:br>
              <a:rPr lang="en-GB" b="1" u="sng" dirty="0"/>
            </a:br>
            <a:endParaRPr lang="en-US" b="1" u="sng" dirty="0"/>
          </a:p>
        </p:txBody>
      </p:sp>
      <p:sp>
        <p:nvSpPr>
          <p:cNvPr id="3" name="Content Placeholder 2"/>
          <p:cNvSpPr>
            <a:spLocks noGrp="1"/>
          </p:cNvSpPr>
          <p:nvPr>
            <p:ph idx="1"/>
          </p:nvPr>
        </p:nvSpPr>
        <p:spPr/>
        <p:txBody>
          <a:bodyPr>
            <a:normAutofit/>
          </a:bodyPr>
          <a:lstStyle/>
          <a:p>
            <a:pPr marL="0" indent="0" algn="ctr">
              <a:buNone/>
            </a:pPr>
            <a:r>
              <a:rPr lang="en-US" b="1" dirty="0" smtClean="0">
                <a:solidFill>
                  <a:srgbClr val="660066"/>
                </a:solidFill>
              </a:rPr>
              <a:t>Alexandra Martin-Geary</a:t>
            </a:r>
            <a:r>
              <a:rPr lang="en-US" dirty="0" smtClean="0"/>
              <a:t>, </a:t>
            </a:r>
            <a:r>
              <a:rPr lang="en-US" dirty="0" smtClean="0"/>
              <a:t>Research Associate, Griffiths-Jones lab.</a:t>
            </a:r>
            <a:endParaRPr lang="en-US" dirty="0" smtClean="0"/>
          </a:p>
          <a:p>
            <a:pPr marL="0" indent="0" algn="ctr">
              <a:buNone/>
            </a:pPr>
            <a:endParaRPr lang="en-US" dirty="0" smtClean="0"/>
          </a:p>
          <a:p>
            <a:pPr marL="0" indent="0" algn="ctr">
              <a:buNone/>
            </a:pPr>
            <a:r>
              <a:rPr lang="en-US" dirty="0" smtClean="0"/>
              <a:t>(Main interests: </a:t>
            </a:r>
            <a:r>
              <a:rPr lang="en-US" b="1" dirty="0" smtClean="0">
                <a:solidFill>
                  <a:srgbClr val="FC02FF"/>
                </a:solidFill>
              </a:rPr>
              <a:t>Heritable </a:t>
            </a:r>
            <a:r>
              <a:rPr lang="en-US" b="1" dirty="0" smtClean="0">
                <a:solidFill>
                  <a:srgbClr val="FC02FF"/>
                </a:solidFill>
              </a:rPr>
              <a:t>disease</a:t>
            </a:r>
            <a:r>
              <a:rPr lang="en-US" b="1" dirty="0" smtClean="0"/>
              <a:t>, </a:t>
            </a:r>
            <a:r>
              <a:rPr lang="en-US" b="1" dirty="0" smtClean="0">
                <a:solidFill>
                  <a:srgbClr val="0000FF"/>
                </a:solidFill>
              </a:rPr>
              <a:t>Viruses</a:t>
            </a:r>
            <a:r>
              <a:rPr lang="en-US" b="1" dirty="0" smtClean="0"/>
              <a:t>,</a:t>
            </a:r>
            <a:r>
              <a:rPr lang="en-US" b="1" dirty="0" smtClean="0">
                <a:solidFill>
                  <a:srgbClr val="FF0000"/>
                </a:solidFill>
              </a:rPr>
              <a:t> Parasites</a:t>
            </a:r>
            <a:r>
              <a:rPr lang="en-US" b="1" dirty="0" smtClean="0"/>
              <a:t>, </a:t>
            </a:r>
            <a:r>
              <a:rPr lang="en-US" b="1" dirty="0" smtClean="0">
                <a:solidFill>
                  <a:srgbClr val="008000"/>
                </a:solidFill>
              </a:rPr>
              <a:t>Molecular evolution</a:t>
            </a:r>
            <a:r>
              <a:rPr lang="en-US" dirty="0" smtClean="0"/>
              <a:t>)</a:t>
            </a:r>
          </a:p>
          <a:p>
            <a:pPr marL="0" indent="0" algn="ctr">
              <a:buNone/>
            </a:pPr>
            <a:endParaRPr lang="en-US" dirty="0"/>
          </a:p>
          <a:p>
            <a:pPr marL="0" indent="0" algn="ctr">
              <a:buNone/>
            </a:pPr>
            <a:r>
              <a:rPr lang="en-US" b="1" dirty="0" smtClean="0"/>
              <a:t>@Alextremophile</a:t>
            </a:r>
          </a:p>
          <a:p>
            <a:pPr marL="0" indent="0" algn="ctr">
              <a:buNone/>
            </a:pPr>
            <a:endParaRPr lang="en-US" dirty="0"/>
          </a:p>
        </p:txBody>
      </p:sp>
    </p:spTree>
    <p:extLst>
      <p:ext uri="{BB962C8B-B14F-4D97-AF65-F5344CB8AC3E}">
        <p14:creationId xmlns:p14="http://schemas.microsoft.com/office/powerpoint/2010/main" val="3100507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 R plots”  </a:t>
            </a:r>
            <a:endParaRPr lang="en-US" dirty="0"/>
          </a:p>
        </p:txBody>
      </p:sp>
      <p:pic>
        <p:nvPicPr>
          <p:cNvPr id="4" name="Content Placeholder 3" descr="Screenshot 2020-01-24 at 09.16.45.png"/>
          <p:cNvPicPr>
            <a:picLocks noGrp="1" noChangeAspect="1"/>
          </p:cNvPicPr>
          <p:nvPr>
            <p:ph idx="1"/>
          </p:nvPr>
        </p:nvPicPr>
        <p:blipFill>
          <a:blip r:embed="rId3">
            <a:extLst>
              <a:ext uri="{28A0092B-C50C-407E-A947-70E740481C1C}">
                <a14:useLocalDpi xmlns:a14="http://schemas.microsoft.com/office/drawing/2010/main" val="0"/>
              </a:ext>
            </a:extLst>
          </a:blip>
          <a:srcRect l="3669" r="3669"/>
          <a:stretch>
            <a:fillRect/>
          </a:stretch>
        </p:blipFill>
        <p:spPr/>
      </p:pic>
    </p:spTree>
    <p:extLst>
      <p:ext uri="{BB962C8B-B14F-4D97-AF65-F5344CB8AC3E}">
        <p14:creationId xmlns:p14="http://schemas.microsoft.com/office/powerpoint/2010/main" val="8859309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What we will be looking at today:</a:t>
            </a:r>
            <a:endParaRPr lang="en-US" sz="4500" dirty="0">
              <a:solidFill>
                <a:srgbClr val="008000"/>
              </a:solidFill>
            </a:endParaRPr>
          </a:p>
        </p:txBody>
      </p:sp>
      <p:sp>
        <p:nvSpPr>
          <p:cNvPr id="3" name="Content Placeholder 2"/>
          <p:cNvSpPr>
            <a:spLocks noGrp="1"/>
          </p:cNvSpPr>
          <p:nvPr>
            <p:ph idx="1"/>
          </p:nvPr>
        </p:nvSpPr>
        <p:spPr>
          <a:xfrm>
            <a:off x="457200" y="1807528"/>
            <a:ext cx="8229600" cy="3686648"/>
          </a:xfrm>
        </p:spPr>
        <p:txBody>
          <a:bodyPr/>
          <a:lstStyle/>
          <a:p>
            <a:r>
              <a:rPr lang="en-US" dirty="0" smtClean="0"/>
              <a:t>Topic 1 </a:t>
            </a:r>
            <a:r>
              <a:rPr lang="mr-IN" dirty="0" smtClean="0"/>
              <a:t>–</a:t>
            </a:r>
            <a:r>
              <a:rPr lang="en-US" dirty="0" smtClean="0"/>
              <a:t> Basic Data analysis (Counts, averages, basic stats)</a:t>
            </a:r>
          </a:p>
          <a:p>
            <a:r>
              <a:rPr lang="en-US" dirty="0" smtClean="0"/>
              <a:t>Topic 2 </a:t>
            </a:r>
            <a:r>
              <a:rPr lang="mr-IN" dirty="0" smtClean="0"/>
              <a:t>–</a:t>
            </a:r>
            <a:r>
              <a:rPr lang="en-US" dirty="0" smtClean="0"/>
              <a:t> Simple Graphics (Bars, scatters </a:t>
            </a:r>
            <a:r>
              <a:rPr lang="en-US" smtClean="0"/>
              <a:t>and </a:t>
            </a:r>
            <a:r>
              <a:rPr lang="en-US" smtClean="0"/>
              <a:t>lines</a:t>
            </a:r>
            <a:r>
              <a:rPr lang="en-US"/>
              <a:t>)</a:t>
            </a:r>
            <a:endParaRPr lang="en-US" dirty="0" smtClean="0"/>
          </a:p>
        </p:txBody>
      </p:sp>
    </p:spTree>
    <p:extLst>
      <p:ext uri="{BB962C8B-B14F-4D97-AF65-F5344CB8AC3E}">
        <p14:creationId xmlns:p14="http://schemas.microsoft.com/office/powerpoint/2010/main" val="3141009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372304" y="2122066"/>
            <a:ext cx="425642" cy="43370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6359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271338" y="2710672"/>
            <a:ext cx="735411" cy="21995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596597" y="2292458"/>
            <a:ext cx="7844614" cy="83643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90"/>
                </a:solidFill>
              </a:rPr>
              <a:t>The Iris dataset </a:t>
            </a:r>
            <a:br>
              <a:rPr lang="en-US" dirty="0" smtClean="0">
                <a:solidFill>
                  <a:srgbClr val="000090"/>
                </a:solidFill>
              </a:rPr>
            </a:br>
            <a:r>
              <a:rPr lang="en-US" dirty="0" smtClean="0">
                <a:solidFill>
                  <a:srgbClr val="000090"/>
                </a:solidFill>
              </a:rPr>
              <a:t>(Get used to it </a:t>
            </a:r>
            <a:r>
              <a:rPr lang="mr-IN" dirty="0" smtClean="0">
                <a:solidFill>
                  <a:srgbClr val="000090"/>
                </a:solidFill>
              </a:rPr>
              <a:t>–</a:t>
            </a:r>
            <a:r>
              <a:rPr lang="en-US" dirty="0" smtClean="0">
                <a:solidFill>
                  <a:srgbClr val="000090"/>
                </a:solidFill>
              </a:rPr>
              <a:t> you will see it a LOT!)</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endParaRPr lang="en-GB" sz="2500" dirty="0" smtClean="0">
              <a:solidFill>
                <a:srgbClr val="0000FF"/>
              </a:solidFill>
            </a:endParaRPr>
          </a:p>
          <a:p>
            <a:pPr marL="0" indent="0">
              <a:buNone/>
            </a:pPr>
            <a:r>
              <a:rPr lang="en-GB" sz="2500" dirty="0" smtClean="0">
                <a:solidFill>
                  <a:srgbClr val="0000FF"/>
                </a:solidFill>
              </a:rPr>
              <a:t>&gt;iris</a:t>
            </a:r>
          </a:p>
          <a:p>
            <a:pPr marL="0" indent="0">
              <a:buNone/>
            </a:pPr>
            <a:r>
              <a:rPr lang="en-GB" sz="2000" dirty="0" smtClean="0"/>
              <a:t>    </a:t>
            </a:r>
            <a:r>
              <a:rPr lang="mr-IN" sz="2000" dirty="0" smtClean="0"/>
              <a:t>Sepal.Length </a:t>
            </a:r>
            <a:r>
              <a:rPr lang="en-GB" sz="2000" dirty="0" smtClean="0"/>
              <a:t>    </a:t>
            </a:r>
            <a:r>
              <a:rPr lang="mr-IN" sz="2000" dirty="0" smtClean="0"/>
              <a:t>Sepal.Width </a:t>
            </a:r>
            <a:r>
              <a:rPr lang="en-GB" sz="2000" dirty="0" smtClean="0"/>
              <a:t>  </a:t>
            </a:r>
            <a:r>
              <a:rPr lang="mr-IN" sz="2000" dirty="0" smtClean="0"/>
              <a:t>Petal.Length </a:t>
            </a:r>
            <a:r>
              <a:rPr lang="en-GB" sz="2000" dirty="0" smtClean="0"/>
              <a:t>  </a:t>
            </a:r>
            <a:r>
              <a:rPr lang="mr-IN" sz="2000" dirty="0" smtClean="0"/>
              <a:t>Petal.Width </a:t>
            </a:r>
            <a:r>
              <a:rPr lang="en-GB" sz="2000" dirty="0" smtClean="0"/>
              <a:t>  </a:t>
            </a:r>
            <a:r>
              <a:rPr lang="mr-IN" sz="2000" dirty="0" smtClean="0"/>
              <a:t>Species</a:t>
            </a:r>
          </a:p>
          <a:p>
            <a:pPr marL="0" indent="0">
              <a:buNone/>
            </a:pPr>
            <a:r>
              <a:rPr lang="mr-IN" sz="2000" dirty="0" smtClean="0"/>
              <a:t>1            </a:t>
            </a:r>
            <a:r>
              <a:rPr lang="mr-IN" sz="2000" dirty="0"/>
              <a:t>5.1        </a:t>
            </a:r>
            <a:r>
              <a:rPr lang="mr-IN" sz="2000" dirty="0" smtClean="0"/>
              <a:t> </a:t>
            </a:r>
            <a:r>
              <a:rPr lang="en-GB" sz="2000" dirty="0" smtClean="0"/>
              <a:t>		</a:t>
            </a:r>
            <a:r>
              <a:rPr lang="mr-IN" sz="2000" dirty="0" smtClean="0"/>
              <a:t>3.5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2            </a:t>
            </a:r>
            <a:r>
              <a:rPr lang="mr-IN" sz="2000" dirty="0"/>
              <a:t>4.9         </a:t>
            </a:r>
            <a:r>
              <a:rPr lang="en-GB" sz="2000" dirty="0" smtClean="0"/>
              <a:t>		</a:t>
            </a:r>
            <a:r>
              <a:rPr lang="mr-IN" sz="2000" dirty="0" smtClean="0"/>
              <a:t>3.0          </a:t>
            </a:r>
            <a:r>
              <a:rPr lang="en-GB" sz="2000" dirty="0" smtClean="0"/>
              <a:t>	  </a:t>
            </a:r>
            <a:r>
              <a:rPr lang="mr-IN" sz="2000" dirty="0" smtClean="0"/>
              <a:t>1.4        </a:t>
            </a:r>
            <a:r>
              <a:rPr lang="en-GB" sz="2000" dirty="0" smtClean="0"/>
              <a:t>	</a:t>
            </a:r>
            <a:r>
              <a:rPr lang="mr-IN" sz="2000" dirty="0" smtClean="0"/>
              <a:t>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3            </a:t>
            </a:r>
            <a:r>
              <a:rPr lang="mr-IN" sz="2000" dirty="0"/>
              <a:t>4.7         </a:t>
            </a:r>
            <a:r>
              <a:rPr lang="en-GB" sz="2000" dirty="0" smtClean="0"/>
              <a:t>		</a:t>
            </a:r>
            <a:r>
              <a:rPr lang="mr-IN" sz="2000" dirty="0" smtClean="0"/>
              <a:t>3.2          </a:t>
            </a:r>
            <a:r>
              <a:rPr lang="en-GB" sz="2000" dirty="0" smtClean="0"/>
              <a:t>	  </a:t>
            </a:r>
            <a:r>
              <a:rPr lang="mr-IN" sz="2000" dirty="0" smtClean="0"/>
              <a:t>1.3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smtClean="0"/>
              <a:t>4            </a:t>
            </a:r>
            <a:r>
              <a:rPr lang="mr-IN" sz="2000" dirty="0"/>
              <a:t>4.6         </a:t>
            </a:r>
            <a:r>
              <a:rPr lang="en-GB" sz="2000" dirty="0" smtClean="0"/>
              <a:t>		</a:t>
            </a:r>
            <a:r>
              <a:rPr lang="mr-IN" sz="2000" dirty="0" smtClean="0"/>
              <a:t>3.1          </a:t>
            </a:r>
            <a:r>
              <a:rPr lang="en-GB" sz="2000" dirty="0" smtClean="0"/>
              <a:t>	  </a:t>
            </a:r>
            <a:r>
              <a:rPr lang="mr-IN" sz="2000" dirty="0" smtClean="0"/>
              <a:t>1.5         </a:t>
            </a:r>
            <a:r>
              <a:rPr lang="en-GB" sz="2000" dirty="0" smtClean="0"/>
              <a:t>		</a:t>
            </a:r>
            <a:r>
              <a:rPr lang="mr-IN" sz="2000" dirty="0" smtClean="0"/>
              <a:t>0.2     </a:t>
            </a:r>
            <a:r>
              <a:rPr lang="en-GB" sz="2000" dirty="0" smtClean="0"/>
              <a:t>		</a:t>
            </a:r>
            <a:r>
              <a:rPr lang="mr-IN" sz="2000" dirty="0" smtClean="0"/>
              <a:t>setosa</a:t>
            </a:r>
            <a:endParaRPr lang="mr-IN" sz="2000" dirty="0"/>
          </a:p>
          <a:p>
            <a:pPr marL="0" indent="0">
              <a:buNone/>
            </a:pPr>
            <a:r>
              <a:rPr lang="mr-IN" sz="2000" dirty="0"/>
              <a:t>5            5.0        </a:t>
            </a:r>
            <a:r>
              <a:rPr lang="en-GB" sz="2000" dirty="0" smtClean="0"/>
              <a:t>		</a:t>
            </a:r>
            <a:r>
              <a:rPr lang="mr-IN" sz="2000" dirty="0" smtClean="0"/>
              <a:t>3.6          </a:t>
            </a:r>
            <a:r>
              <a:rPr lang="en-GB" sz="2000" dirty="0" smtClean="0"/>
              <a:t>	  </a:t>
            </a:r>
            <a:r>
              <a:rPr lang="mr-IN" sz="2000" dirty="0" smtClean="0"/>
              <a:t>1.4         </a:t>
            </a:r>
            <a:r>
              <a:rPr lang="en-GB" sz="2000" dirty="0" smtClean="0"/>
              <a:t>		</a:t>
            </a:r>
            <a:r>
              <a:rPr lang="mr-IN" sz="2000" dirty="0" smtClean="0"/>
              <a:t>0.2     </a:t>
            </a:r>
            <a:r>
              <a:rPr lang="en-GB" sz="2000" dirty="0" smtClean="0"/>
              <a:t>		</a:t>
            </a:r>
            <a:r>
              <a:rPr lang="mr-IN" sz="2000" dirty="0" smtClean="0"/>
              <a:t>setosa</a:t>
            </a:r>
            <a:endParaRPr lang="mr-IN" sz="2000" dirty="0"/>
          </a:p>
        </p:txBody>
      </p:sp>
      <p:sp>
        <p:nvSpPr>
          <p:cNvPr id="4" name="Oval 3"/>
          <p:cNvSpPr/>
          <p:nvPr/>
        </p:nvSpPr>
        <p:spPr>
          <a:xfrm>
            <a:off x="1192611" y="2865567"/>
            <a:ext cx="7264089" cy="226147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2613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660066"/>
                </a:solidFill>
              </a:rPr>
              <a:t>Types of R user software</a:t>
            </a:r>
            <a:endParaRPr lang="en-US" dirty="0">
              <a:solidFill>
                <a:srgbClr val="660066"/>
              </a:solidFill>
            </a:endParaRPr>
          </a:p>
        </p:txBody>
      </p:sp>
      <p:sp>
        <p:nvSpPr>
          <p:cNvPr id="3" name="Content Placeholder 2"/>
          <p:cNvSpPr txBox="1">
            <a:spLocks/>
          </p:cNvSpPr>
          <p:nvPr/>
        </p:nvSpPr>
        <p:spPr>
          <a:xfrm>
            <a:off x="457200" y="1600200"/>
            <a:ext cx="8229600" cy="452596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Base R: No frills coding environment</a:t>
            </a:r>
          </a:p>
          <a:p>
            <a:r>
              <a:rPr lang="en-US" dirty="0" smtClean="0"/>
              <a:t>R-Studio: Much more user friendly (Will demo in today’s lecture)</a:t>
            </a:r>
          </a:p>
          <a:p>
            <a:r>
              <a:rPr lang="en-US" dirty="0" err="1" smtClean="0"/>
              <a:t>Plotly</a:t>
            </a:r>
            <a:r>
              <a:rPr lang="en-US" dirty="0"/>
              <a:t> (https://</a:t>
            </a:r>
            <a:r>
              <a:rPr lang="en-US" dirty="0" err="1"/>
              <a:t>plot.ly</a:t>
            </a:r>
            <a:r>
              <a:rPr lang="en-US" dirty="0"/>
              <a:t>/create/#</a:t>
            </a:r>
            <a:r>
              <a:rPr lang="en-US" dirty="0" smtClean="0"/>
              <a:t>/)</a:t>
            </a:r>
            <a:endParaRPr lang="en-US" dirty="0"/>
          </a:p>
        </p:txBody>
      </p:sp>
    </p:spTree>
    <p:extLst>
      <p:ext uri="{BB962C8B-B14F-4D97-AF65-F5344CB8AC3E}">
        <p14:creationId xmlns:p14="http://schemas.microsoft.com/office/powerpoint/2010/main" val="11070112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R-Studio</a:t>
            </a:r>
            <a:endParaRPr lang="en-US" dirty="0">
              <a:solidFill>
                <a:srgbClr val="008000"/>
              </a:solidFill>
            </a:endParaRPr>
          </a:p>
        </p:txBody>
      </p:sp>
      <p:sp>
        <p:nvSpPr>
          <p:cNvPr id="3" name="Content Placeholder 2"/>
          <p:cNvSpPr>
            <a:spLocks noGrp="1"/>
          </p:cNvSpPr>
          <p:nvPr>
            <p:ph idx="1"/>
          </p:nvPr>
        </p:nvSpPr>
        <p:spPr/>
        <p:txBody>
          <a:bodyPr/>
          <a:lstStyle/>
          <a:p>
            <a:r>
              <a:rPr lang="en-US" dirty="0" smtClean="0"/>
              <a:t>R studio</a:t>
            </a:r>
          </a:p>
          <a:p>
            <a:r>
              <a:rPr lang="en-US" dirty="0" err="1" smtClean="0"/>
              <a:t>Autofill</a:t>
            </a:r>
            <a:r>
              <a:rPr lang="en-US" dirty="0" smtClean="0"/>
              <a:t>! (super helpful!)</a:t>
            </a:r>
          </a:p>
          <a:p>
            <a:r>
              <a:rPr lang="en-US" dirty="0" smtClean="0"/>
              <a:t>Viewing windows (Base R </a:t>
            </a:r>
            <a:r>
              <a:rPr lang="en-US" dirty="0" err="1" smtClean="0"/>
              <a:t>doesn</a:t>
            </a:r>
            <a:r>
              <a:rPr lang="mr-IN" dirty="0" smtClean="0"/>
              <a:t>’</a:t>
            </a:r>
            <a:r>
              <a:rPr lang="en-US" dirty="0" smtClean="0"/>
              <a:t>t have this) </a:t>
            </a:r>
          </a:p>
          <a:p>
            <a:r>
              <a:rPr lang="en-US" dirty="0" smtClean="0"/>
              <a:t>Lots of buttons!! (More buttons than Sharpe!)</a:t>
            </a:r>
          </a:p>
        </p:txBody>
      </p:sp>
    </p:spTree>
    <p:extLst>
      <p:ext uri="{BB962C8B-B14F-4D97-AF65-F5344CB8AC3E}">
        <p14:creationId xmlns:p14="http://schemas.microsoft.com/office/powerpoint/2010/main" val="3946426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10" name="Oval 9"/>
          <p:cNvSpPr/>
          <p:nvPr/>
        </p:nvSpPr>
        <p:spPr>
          <a:xfrm>
            <a:off x="387211" y="839524"/>
            <a:ext cx="4708493" cy="371440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3748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139396" y="4445502"/>
            <a:ext cx="4708493" cy="221287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556382" y="1208185"/>
            <a:ext cx="371723" cy="41821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a:endCxn id="5" idx="3"/>
          </p:cNvCxnSpPr>
          <p:nvPr/>
        </p:nvCxnSpPr>
        <p:spPr>
          <a:xfrm flipV="1">
            <a:off x="2710481" y="1565156"/>
            <a:ext cx="900339" cy="2880346"/>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494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P(egs) lectures</a:t>
            </a:r>
            <a:endParaRPr lang="en-US" b="1" u="sng" dirty="0"/>
          </a:p>
        </p:txBody>
      </p:sp>
      <p:sp>
        <p:nvSpPr>
          <p:cNvPr id="3" name="Content Placeholder 2"/>
          <p:cNvSpPr>
            <a:spLocks noGrp="1"/>
          </p:cNvSpPr>
          <p:nvPr>
            <p:ph idx="1"/>
          </p:nvPr>
        </p:nvSpPr>
        <p:spPr/>
        <p:txBody>
          <a:bodyPr>
            <a:normAutofit/>
          </a:bodyPr>
          <a:lstStyle/>
          <a:p>
            <a:r>
              <a:rPr lang="en-US" b="1" dirty="0" smtClean="0"/>
              <a:t>Six </a:t>
            </a:r>
            <a:r>
              <a:rPr lang="en-US" b="1" dirty="0" smtClean="0"/>
              <a:t>Lectures - Every </a:t>
            </a:r>
            <a:r>
              <a:rPr lang="en-US" b="1" dirty="0" smtClean="0"/>
              <a:t>other </a:t>
            </a:r>
            <a:r>
              <a:rPr lang="en-US" b="1" dirty="0" smtClean="0"/>
              <a:t>Friday</a:t>
            </a:r>
            <a:r>
              <a:rPr lang="en-US" b="1" dirty="0" smtClean="0"/>
              <a:t>, 3pm</a:t>
            </a:r>
            <a:endParaRPr lang="en-US" b="1" dirty="0" smtClean="0"/>
          </a:p>
          <a:p>
            <a:endParaRPr lang="en-US" dirty="0"/>
          </a:p>
        </p:txBody>
      </p:sp>
      <p:pic>
        <p:nvPicPr>
          <p:cNvPr id="5" name="Picture 4" descr="Screenshot 2020-01-23 at 18.1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5" y="2343499"/>
            <a:ext cx="7607383" cy="4234693"/>
          </a:xfrm>
          <a:prstGeom prst="rect">
            <a:avLst/>
          </a:prstGeom>
        </p:spPr>
      </p:pic>
    </p:spTree>
    <p:extLst>
      <p:ext uri="{BB962C8B-B14F-4D97-AF65-F5344CB8AC3E}">
        <p14:creationId xmlns:p14="http://schemas.microsoft.com/office/powerpoint/2010/main" val="32794427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4693004" y="1177206"/>
            <a:ext cx="4187245" cy="221287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4940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42244" y="239360"/>
            <a:ext cx="1582359" cy="600164"/>
          </a:xfrm>
          <a:prstGeom prst="rect">
            <a:avLst/>
          </a:prstGeom>
        </p:spPr>
        <p:txBody>
          <a:bodyPr wrap="none">
            <a:spAutoFit/>
          </a:bodyPr>
          <a:lstStyle/>
          <a:p>
            <a:r>
              <a:rPr lang="en-US" sz="3300" dirty="0">
                <a:solidFill>
                  <a:srgbClr val="008000"/>
                </a:solidFill>
              </a:rPr>
              <a:t>R studio</a:t>
            </a:r>
          </a:p>
        </p:txBody>
      </p:sp>
      <p:pic>
        <p:nvPicPr>
          <p:cNvPr id="9" name="Picture 8" descr="Screenshot 2019-05-18 at 20.06.37.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4000" y="839524"/>
            <a:ext cx="8626249" cy="5818853"/>
          </a:xfrm>
          <a:prstGeom prst="rect">
            <a:avLst/>
          </a:prstGeom>
        </p:spPr>
      </p:pic>
      <p:sp>
        <p:nvSpPr>
          <p:cNvPr id="4" name="Oval 3"/>
          <p:cNvSpPr/>
          <p:nvPr/>
        </p:nvSpPr>
        <p:spPr>
          <a:xfrm>
            <a:off x="4940820" y="3237317"/>
            <a:ext cx="3939430" cy="342106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3915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Loading in data and packages</a:t>
            </a:r>
            <a:endParaRPr lang="en-US" dirty="0">
              <a:solidFill>
                <a:srgbClr val="000090"/>
              </a:solidFill>
            </a:endParaRPr>
          </a:p>
        </p:txBody>
      </p:sp>
      <p:sp>
        <p:nvSpPr>
          <p:cNvPr id="3" name="Content Placeholder 2"/>
          <p:cNvSpPr>
            <a:spLocks noGrp="1"/>
          </p:cNvSpPr>
          <p:nvPr>
            <p:ph idx="1"/>
          </p:nvPr>
        </p:nvSpPr>
        <p:spPr/>
        <p:txBody>
          <a:bodyPr/>
          <a:lstStyle/>
          <a:p>
            <a:r>
              <a:rPr lang="en-US" dirty="0" smtClean="0"/>
              <a:t>A package is like an update, but you choose to install it rather than it being forced on you! </a:t>
            </a:r>
          </a:p>
          <a:p>
            <a:r>
              <a:rPr lang="en-US" dirty="0" smtClean="0"/>
              <a:t>Sometimes packages mask each other, so watch out for warnings</a:t>
            </a:r>
          </a:p>
          <a:p>
            <a:r>
              <a:rPr lang="en-US" dirty="0" smtClean="0"/>
              <a:t>Everyone’s R is unique, like a fingerprint! </a:t>
            </a:r>
          </a:p>
          <a:p>
            <a:r>
              <a:rPr lang="en-US" dirty="0" smtClean="0"/>
              <a:t>Loading files: knowing where to look</a:t>
            </a:r>
          </a:p>
          <a:p>
            <a:r>
              <a:rPr lang="en-US" dirty="0"/>
              <a:t>Loading files: </a:t>
            </a:r>
            <a:r>
              <a:rPr lang="en-US" dirty="0" smtClean="0"/>
              <a:t>Understanding file-types</a:t>
            </a:r>
          </a:p>
          <a:p>
            <a:r>
              <a:rPr lang="en-US" dirty="0" smtClean="0"/>
              <a:t>Storing things in ‘variables’ </a:t>
            </a:r>
          </a:p>
          <a:p>
            <a:endParaRPr lang="en-US" dirty="0" smtClean="0"/>
          </a:p>
        </p:txBody>
      </p:sp>
    </p:spTree>
    <p:extLst>
      <p:ext uri="{BB962C8B-B14F-4D97-AF65-F5344CB8AC3E}">
        <p14:creationId xmlns:p14="http://schemas.microsoft.com/office/powerpoint/2010/main" val="377265462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Tree>
    <p:extLst>
      <p:ext uri="{BB962C8B-B14F-4D97-AF65-F5344CB8AC3E}">
        <p14:creationId xmlns:p14="http://schemas.microsoft.com/office/powerpoint/2010/main" val="37280626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199" y="1580713"/>
            <a:ext cx="1701801" cy="49891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646331"/>
          </a:xfrm>
          <a:prstGeom prst="rect">
            <a:avLst/>
          </a:prstGeom>
          <a:noFill/>
        </p:spPr>
        <p:txBody>
          <a:bodyPr wrap="square" rtlCol="0">
            <a:spAutoFit/>
          </a:bodyPr>
          <a:lstStyle/>
          <a:p>
            <a:r>
              <a:rPr lang="en-US" dirty="0" smtClean="0">
                <a:solidFill>
                  <a:srgbClr val="FF0000"/>
                </a:solidFill>
              </a:rPr>
              <a:t>Get rid of any residual data from last session</a:t>
            </a:r>
          </a:p>
          <a:p>
            <a:endParaRPr lang="en-US" dirty="0" smtClean="0">
              <a:solidFill>
                <a:srgbClr val="FF0000"/>
              </a:solidFill>
            </a:endParaRPr>
          </a:p>
        </p:txBody>
      </p:sp>
    </p:spTree>
    <p:extLst>
      <p:ext uri="{BB962C8B-B14F-4D97-AF65-F5344CB8AC3E}">
        <p14:creationId xmlns:p14="http://schemas.microsoft.com/office/powerpoint/2010/main" val="31998357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187325" y="1982376"/>
            <a:ext cx="2559050"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 it which packages to install</a:t>
            </a:r>
          </a:p>
        </p:txBody>
      </p:sp>
    </p:spTree>
    <p:extLst>
      <p:ext uri="{BB962C8B-B14F-4D97-AF65-F5344CB8AC3E}">
        <p14:creationId xmlns:p14="http://schemas.microsoft.com/office/powerpoint/2010/main" val="306856139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200" y="3268295"/>
            <a:ext cx="445264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 it which folder you want to use for your analysis</a:t>
            </a:r>
            <a:endParaRPr lang="en-US" dirty="0">
              <a:solidFill>
                <a:srgbClr val="FF0000"/>
              </a:solidFill>
            </a:endParaRPr>
          </a:p>
        </p:txBody>
      </p:sp>
    </p:spTree>
    <p:extLst>
      <p:ext uri="{BB962C8B-B14F-4D97-AF65-F5344CB8AC3E}">
        <p14:creationId xmlns:p14="http://schemas.microsoft.com/office/powerpoint/2010/main" val="14311138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253118" y="3669958"/>
            <a:ext cx="767291"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Name the container that your data will be stored in</a:t>
            </a:r>
            <a:endParaRPr lang="en-US" dirty="0">
              <a:solidFill>
                <a:srgbClr val="FF0000"/>
              </a:solidFill>
            </a:endParaRPr>
          </a:p>
        </p:txBody>
      </p:sp>
    </p:spTree>
    <p:extLst>
      <p:ext uri="{BB962C8B-B14F-4D97-AF65-F5344CB8AC3E}">
        <p14:creationId xmlns:p14="http://schemas.microsoft.com/office/powerpoint/2010/main" val="40417900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1831656" y="3669958"/>
            <a:ext cx="332600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Choosing the right file</a:t>
            </a:r>
            <a:endParaRPr lang="en-US" dirty="0">
              <a:solidFill>
                <a:srgbClr val="FF0000"/>
              </a:solidFill>
            </a:endParaRPr>
          </a:p>
        </p:txBody>
      </p:sp>
    </p:spTree>
    <p:extLst>
      <p:ext uri="{BB962C8B-B14F-4D97-AF65-F5344CB8AC3E}">
        <p14:creationId xmlns:p14="http://schemas.microsoft.com/office/powerpoint/2010/main" val="32142961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088954" y="3779446"/>
            <a:ext cx="650516" cy="53893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Telling it how to read the file (what format)</a:t>
            </a:r>
            <a:endParaRPr lang="en-US" dirty="0">
              <a:solidFill>
                <a:srgbClr val="FF0000"/>
              </a:solidFill>
            </a:endParaRPr>
          </a:p>
        </p:txBody>
      </p:sp>
    </p:spTree>
    <p:extLst>
      <p:ext uri="{BB962C8B-B14F-4D97-AF65-F5344CB8AC3E}">
        <p14:creationId xmlns:p14="http://schemas.microsoft.com/office/powerpoint/2010/main" val="13685961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224" y="2807849"/>
            <a:ext cx="8791013" cy="954107"/>
          </a:xfrm>
          <a:prstGeom prst="rect">
            <a:avLst/>
          </a:prstGeom>
        </p:spPr>
        <p:txBody>
          <a:bodyPr wrap="none">
            <a:spAutoFit/>
          </a:bodyPr>
          <a:lstStyle/>
          <a:p>
            <a:r>
              <a:rPr lang="en-US" sz="2800" b="1" dirty="0">
                <a:solidFill>
                  <a:srgbClr val="0000FF"/>
                </a:solidFill>
                <a:latin typeface="Calibri,Bold"/>
              </a:rPr>
              <a:t>https://</a:t>
            </a:r>
            <a:r>
              <a:rPr lang="en-US" sz="2800" b="1" dirty="0" err="1">
                <a:solidFill>
                  <a:srgbClr val="0000FF"/>
                </a:solidFill>
                <a:latin typeface="Calibri,Bold"/>
              </a:rPr>
              <a:t>github.com</a:t>
            </a:r>
            <a:r>
              <a:rPr lang="en-US" sz="2800" b="1" dirty="0">
                <a:solidFill>
                  <a:srgbClr val="0000FF"/>
                </a:solidFill>
                <a:latin typeface="Calibri,Bold"/>
              </a:rPr>
              <a:t>/JoWatson2011/P-</a:t>
            </a:r>
            <a:r>
              <a:rPr lang="en-US" sz="2800" b="1" dirty="0" err="1">
                <a:solidFill>
                  <a:srgbClr val="0000FF"/>
                </a:solidFill>
                <a:latin typeface="Calibri,Bold"/>
              </a:rPr>
              <a:t>egs_Seminars</a:t>
            </a:r>
            <a:r>
              <a:rPr lang="en-US" sz="2800" b="1" dirty="0">
                <a:solidFill>
                  <a:srgbClr val="0000FF"/>
                </a:solidFill>
                <a:latin typeface="Calibri,Bold"/>
              </a:rPr>
              <a:t> </a:t>
            </a:r>
            <a:endParaRPr lang="en-US" sz="2800" b="1" dirty="0"/>
          </a:p>
          <a:p>
            <a:endParaRPr lang="en-US" sz="2800" dirty="0"/>
          </a:p>
        </p:txBody>
      </p:sp>
    </p:spTree>
    <p:extLst>
      <p:ext uri="{BB962C8B-B14F-4D97-AF65-F5344CB8AC3E}">
        <p14:creationId xmlns:p14="http://schemas.microsoft.com/office/powerpoint/2010/main" val="383924731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693004" y="3669958"/>
            <a:ext cx="1471404"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330019" y="2785702"/>
            <a:ext cx="6195384" cy="369332"/>
          </a:xfrm>
          <a:prstGeom prst="rect">
            <a:avLst/>
          </a:prstGeom>
          <a:noFill/>
        </p:spPr>
        <p:txBody>
          <a:bodyPr wrap="square" rtlCol="0">
            <a:spAutoFit/>
          </a:bodyPr>
          <a:lstStyle/>
          <a:p>
            <a:r>
              <a:rPr lang="en-US" dirty="0" smtClean="0">
                <a:solidFill>
                  <a:srgbClr val="FF0000"/>
                </a:solidFill>
              </a:rPr>
              <a:t>Giving it a bit more info</a:t>
            </a:r>
            <a:endParaRPr lang="en-US" dirty="0">
              <a:solidFill>
                <a:srgbClr val="FF0000"/>
              </a:solidFill>
            </a:endParaRPr>
          </a:p>
        </p:txBody>
      </p:sp>
    </p:spTree>
    <p:extLst>
      <p:ext uri="{BB962C8B-B14F-4D97-AF65-F5344CB8AC3E}">
        <p14:creationId xmlns:p14="http://schemas.microsoft.com/office/powerpoint/2010/main" val="13685961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5901107" y="3669958"/>
            <a:ext cx="1006750"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029906" y="2785702"/>
            <a:ext cx="4238946" cy="369332"/>
          </a:xfrm>
          <a:prstGeom prst="rect">
            <a:avLst/>
          </a:prstGeom>
          <a:noFill/>
        </p:spPr>
        <p:txBody>
          <a:bodyPr wrap="square" rtlCol="0">
            <a:spAutoFit/>
          </a:bodyPr>
          <a:lstStyle/>
          <a:p>
            <a:r>
              <a:rPr lang="en-US" dirty="0" smtClean="0">
                <a:solidFill>
                  <a:srgbClr val="FF0000"/>
                </a:solidFill>
              </a:rPr>
              <a:t>Giving it a bit more info</a:t>
            </a:r>
            <a:endParaRPr lang="en-US" dirty="0">
              <a:solidFill>
                <a:srgbClr val="FF0000"/>
              </a:solidFill>
            </a:endParaRPr>
          </a:p>
        </p:txBody>
      </p:sp>
    </p:spTree>
    <p:extLst>
      <p:ext uri="{BB962C8B-B14F-4D97-AF65-F5344CB8AC3E}">
        <p14:creationId xmlns:p14="http://schemas.microsoft.com/office/powerpoint/2010/main" val="321429611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a:t>rm</a:t>
            </a:r>
            <a:r>
              <a:rPr lang="en-US" sz="2000" dirty="0"/>
              <a:t>(list= </a:t>
            </a:r>
            <a:r>
              <a:rPr lang="en-US" sz="2000" dirty="0" err="1"/>
              <a:t>ls</a:t>
            </a:r>
            <a:r>
              <a:rPr lang="en-US" sz="2000" dirty="0"/>
              <a:t>()</a:t>
            </a:r>
            <a:r>
              <a:rPr lang="en-US" sz="2000" dirty="0" smtClean="0"/>
              <a:t>)</a:t>
            </a:r>
          </a:p>
          <a:p>
            <a:pPr marL="0" indent="0">
              <a:buNone/>
            </a:pPr>
            <a:r>
              <a:rPr lang="en-US" sz="2000" dirty="0" smtClean="0">
                <a:solidFill>
                  <a:srgbClr val="0000FF"/>
                </a:solidFill>
              </a:rPr>
              <a:t>library</a:t>
            </a:r>
            <a:r>
              <a:rPr lang="en-US" sz="2000" dirty="0"/>
              <a:t>(tidyverse)</a:t>
            </a:r>
          </a:p>
          <a:p>
            <a:pPr marL="0" indent="0">
              <a:buNone/>
            </a:pPr>
            <a:r>
              <a:rPr lang="en-US" sz="2000" dirty="0">
                <a:solidFill>
                  <a:srgbClr val="0000FF"/>
                </a:solidFill>
              </a:rPr>
              <a:t>library</a:t>
            </a:r>
            <a:r>
              <a:rPr lang="en-US" sz="2000" dirty="0"/>
              <a:t>(plyr)</a:t>
            </a:r>
          </a:p>
          <a:p>
            <a:pPr marL="0" indent="0">
              <a:buNone/>
            </a:pPr>
            <a:endParaRPr lang="en-US" sz="2000" dirty="0"/>
          </a:p>
          <a:p>
            <a:pPr marL="0" indent="0">
              <a:buNone/>
            </a:pPr>
            <a:r>
              <a:rPr lang="en-US" sz="2000" dirty="0">
                <a:solidFill>
                  <a:srgbClr val="008000"/>
                </a:solidFill>
              </a:rPr>
              <a:t>#Load data </a:t>
            </a:r>
            <a:endParaRPr lang="en-US" sz="2000" dirty="0" smtClean="0">
              <a:solidFill>
                <a:srgbClr val="008000"/>
              </a:solidFill>
            </a:endParaRPr>
          </a:p>
          <a:p>
            <a:pPr marL="0" indent="0">
              <a:buNone/>
            </a:pPr>
            <a:r>
              <a:rPr lang="en-US" sz="2000" dirty="0" err="1" smtClean="0"/>
              <a:t>setwd</a:t>
            </a:r>
            <a:r>
              <a:rPr lang="en-US" sz="2000" dirty="0"/>
              <a:t>(</a:t>
            </a:r>
            <a:r>
              <a:rPr lang="en-US" sz="2000" dirty="0">
                <a:solidFill>
                  <a:srgbClr val="008000"/>
                </a:solidFill>
              </a:rPr>
              <a:t>"/Users</a:t>
            </a:r>
            <a:r>
              <a:rPr lang="en-US" sz="2000" dirty="0" smtClean="0">
                <a:solidFill>
                  <a:srgbClr val="008000"/>
                </a:solidFill>
              </a:rPr>
              <a:t>/</a:t>
            </a:r>
            <a:r>
              <a:rPr lang="en-US" sz="2000" dirty="0" err="1" smtClean="0">
                <a:solidFill>
                  <a:srgbClr val="008000"/>
                </a:solidFill>
              </a:rPr>
              <a:t>alex</a:t>
            </a:r>
            <a:r>
              <a:rPr lang="en-US" sz="2000" dirty="0" smtClean="0">
                <a:solidFill>
                  <a:srgbClr val="008000"/>
                </a:solidFill>
              </a:rPr>
              <a:t>/Desktop/</a:t>
            </a:r>
            <a:r>
              <a:rPr lang="en-US" sz="2000" dirty="0">
                <a:solidFill>
                  <a:srgbClr val="008000"/>
                </a:solidFill>
              </a:rPr>
              <a:t>"</a:t>
            </a:r>
            <a:r>
              <a:rPr lang="en-US" sz="2000" dirty="0"/>
              <a:t>)</a:t>
            </a:r>
          </a:p>
          <a:p>
            <a:pPr marL="0" indent="0">
              <a:buNone/>
            </a:pPr>
            <a:r>
              <a:rPr lang="en-US" sz="2000" dirty="0"/>
              <a:t>v0 &lt;- </a:t>
            </a:r>
            <a:r>
              <a:rPr lang="en-US" sz="2000" dirty="0" err="1"/>
              <a:t>read.csv</a:t>
            </a:r>
            <a:r>
              <a:rPr lang="en-US" sz="2000" dirty="0"/>
              <a:t>(</a:t>
            </a:r>
            <a:r>
              <a:rPr lang="en-US" sz="2000" dirty="0">
                <a:solidFill>
                  <a:srgbClr val="008000"/>
                </a:solidFill>
              </a:rPr>
              <a:t>"</a:t>
            </a:r>
            <a:r>
              <a:rPr lang="en-US" sz="2000" dirty="0" err="1">
                <a:solidFill>
                  <a:srgbClr val="008000"/>
                </a:solidFill>
              </a:rPr>
              <a:t>Alex_sheet_analysis.csv</a:t>
            </a:r>
            <a:r>
              <a:rPr lang="en-US" sz="2000" dirty="0">
                <a:solidFill>
                  <a:srgbClr val="008000"/>
                </a:solidFill>
              </a:rPr>
              <a:t>"</a:t>
            </a:r>
            <a:r>
              <a:rPr lang="en-US" sz="2000" dirty="0"/>
              <a:t>, header = </a:t>
            </a:r>
            <a:r>
              <a:rPr lang="en-US" sz="2000" dirty="0">
                <a:solidFill>
                  <a:srgbClr val="0000FF"/>
                </a:solidFill>
              </a:rPr>
              <a:t>T</a:t>
            </a:r>
            <a:r>
              <a:rPr lang="en-US" sz="2000" dirty="0"/>
              <a:t>) [c(</a:t>
            </a:r>
            <a:r>
              <a:rPr lang="en-US" sz="2000" dirty="0">
                <a:solidFill>
                  <a:srgbClr val="0000FF"/>
                </a:solidFill>
              </a:rPr>
              <a:t>13</a:t>
            </a:r>
            <a:r>
              <a:rPr lang="en-US" sz="2000" dirty="0"/>
              <a:t>)]</a:t>
            </a:r>
            <a:r>
              <a:rPr lang="en-US" sz="2000" dirty="0">
                <a:solidFill>
                  <a:srgbClr val="008000"/>
                </a:solidFill>
              </a:rPr>
              <a:t>#Path to Data</a:t>
            </a:r>
          </a:p>
          <a:p>
            <a:pPr marL="0" indent="0">
              <a:buNone/>
            </a:pPr>
            <a:endParaRPr lang="en-US" dirty="0"/>
          </a:p>
        </p:txBody>
      </p:sp>
      <p:sp>
        <p:nvSpPr>
          <p:cNvPr id="4" name="Title 1"/>
          <p:cNvSpPr>
            <a:spLocks noGrp="1"/>
          </p:cNvSpPr>
          <p:nvPr>
            <p:ph type="title"/>
          </p:nvPr>
        </p:nvSpPr>
        <p:spPr>
          <a:xfrm>
            <a:off x="457200" y="274638"/>
            <a:ext cx="8229600" cy="1143000"/>
          </a:xfrm>
        </p:spPr>
        <p:txBody>
          <a:bodyPr/>
          <a:lstStyle/>
          <a:p>
            <a:r>
              <a:rPr lang="en-US" dirty="0" smtClean="0">
                <a:solidFill>
                  <a:srgbClr val="000090"/>
                </a:solidFill>
              </a:rPr>
              <a:t>Loading in data and packages</a:t>
            </a:r>
            <a:endParaRPr lang="en-US" dirty="0">
              <a:solidFill>
                <a:srgbClr val="000090"/>
              </a:solidFill>
            </a:endParaRPr>
          </a:p>
        </p:txBody>
      </p:sp>
      <p:sp>
        <p:nvSpPr>
          <p:cNvPr id="5" name="Oval 4"/>
          <p:cNvSpPr/>
          <p:nvPr/>
        </p:nvSpPr>
        <p:spPr>
          <a:xfrm>
            <a:off x="457199" y="2866632"/>
            <a:ext cx="1463369"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49371" y="2970368"/>
            <a:ext cx="4238946" cy="369332"/>
          </a:xfrm>
          <a:prstGeom prst="rect">
            <a:avLst/>
          </a:prstGeom>
          <a:noFill/>
        </p:spPr>
        <p:txBody>
          <a:bodyPr wrap="square" rtlCol="0">
            <a:spAutoFit/>
          </a:bodyPr>
          <a:lstStyle/>
          <a:p>
            <a:r>
              <a:rPr lang="en-US" dirty="0" smtClean="0">
                <a:solidFill>
                  <a:srgbClr val="FF0000"/>
                </a:solidFill>
              </a:rPr>
              <a:t>Commenting for your own sanity! </a:t>
            </a:r>
            <a:endParaRPr lang="en-US" dirty="0">
              <a:solidFill>
                <a:srgbClr val="FF0000"/>
              </a:solidFill>
            </a:endParaRPr>
          </a:p>
        </p:txBody>
      </p:sp>
      <p:sp>
        <p:nvSpPr>
          <p:cNvPr id="7" name="Oval 6"/>
          <p:cNvSpPr/>
          <p:nvPr/>
        </p:nvSpPr>
        <p:spPr>
          <a:xfrm>
            <a:off x="6595999" y="3669958"/>
            <a:ext cx="1794032"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42211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0066"/>
                </a:solidFill>
              </a:rPr>
              <a:t>Simple things you can do</a:t>
            </a:r>
            <a:endParaRPr lang="en-US" dirty="0">
              <a:solidFill>
                <a:srgbClr val="660066"/>
              </a:solidFill>
            </a:endParaRPr>
          </a:p>
        </p:txBody>
      </p:sp>
      <p:sp>
        <p:nvSpPr>
          <p:cNvPr id="3" name="Content Placeholder 2"/>
          <p:cNvSpPr>
            <a:spLocks noGrp="1"/>
          </p:cNvSpPr>
          <p:nvPr>
            <p:ph idx="1"/>
          </p:nvPr>
        </p:nvSpPr>
        <p:spPr>
          <a:xfrm>
            <a:off x="457200" y="1600200"/>
            <a:ext cx="8229600" cy="4843454"/>
          </a:xfrm>
        </p:spPr>
        <p:txBody>
          <a:bodyPr>
            <a:normAutofit fontScale="92500" lnSpcReduction="20000"/>
          </a:bodyPr>
          <a:lstStyle/>
          <a:p>
            <a:r>
              <a:rPr lang="en-US" dirty="0" smtClean="0"/>
              <a:t>Counts using </a:t>
            </a:r>
            <a:r>
              <a:rPr lang="en-US" dirty="0" err="1" smtClean="0"/>
              <a:t>plyR</a:t>
            </a:r>
            <a:r>
              <a:rPr lang="en-US" dirty="0"/>
              <a:t>/</a:t>
            </a:r>
            <a:r>
              <a:rPr lang="en-US" dirty="0" err="1" smtClean="0"/>
              <a:t>DplyR</a:t>
            </a:r>
            <a:endParaRPr lang="en-US" dirty="0" smtClean="0"/>
          </a:p>
          <a:p>
            <a:r>
              <a:rPr lang="en-US" dirty="0" smtClean="0"/>
              <a:t>Why count (see your data)</a:t>
            </a:r>
          </a:p>
          <a:p>
            <a:r>
              <a:rPr lang="en-US" dirty="0" smtClean="0"/>
              <a:t>What counting can do for you (basis of many plots)</a:t>
            </a:r>
          </a:p>
          <a:p>
            <a:r>
              <a:rPr lang="en-US" dirty="0" smtClean="0"/>
              <a:t>How do you do it</a:t>
            </a:r>
          </a:p>
          <a:p>
            <a:endParaRPr lang="en-US" dirty="0" smtClean="0"/>
          </a:p>
          <a:p>
            <a:pPr marL="0" indent="0">
              <a:buNone/>
            </a:pPr>
            <a:r>
              <a:rPr lang="en-US" sz="2400" dirty="0" smtClean="0"/>
              <a:t>					</a:t>
            </a:r>
            <a:r>
              <a:rPr lang="en-US" sz="2400" dirty="0" smtClean="0">
                <a:solidFill>
                  <a:srgbClr val="0000FF"/>
                </a:solidFill>
              </a:rPr>
              <a:t>&gt; </a:t>
            </a:r>
            <a:r>
              <a:rPr lang="en-US" sz="2400" dirty="0">
                <a:solidFill>
                  <a:srgbClr val="0000FF"/>
                </a:solidFill>
              </a:rPr>
              <a:t>t1&lt;-count(iris, c("Species"))</a:t>
            </a:r>
          </a:p>
          <a:p>
            <a:pPr marL="0" indent="0">
              <a:buNone/>
            </a:pPr>
            <a:r>
              <a:rPr lang="en-US" sz="2400" dirty="0" smtClean="0">
                <a:solidFill>
                  <a:srgbClr val="0000FF"/>
                </a:solidFill>
              </a:rPr>
              <a:t>					&gt; </a:t>
            </a:r>
            <a:r>
              <a:rPr lang="en-US" sz="2400" dirty="0">
                <a:solidFill>
                  <a:srgbClr val="0000FF"/>
                </a:solidFill>
              </a:rPr>
              <a:t>t1</a:t>
            </a:r>
          </a:p>
          <a:p>
            <a:pPr marL="0" indent="0">
              <a:buNone/>
            </a:pPr>
            <a:r>
              <a:rPr lang="en-US" sz="2400" dirty="0" smtClean="0"/>
              <a:t>					        Species 	</a:t>
            </a:r>
            <a:r>
              <a:rPr lang="en-US" sz="2400" dirty="0" err="1" smtClean="0"/>
              <a:t>freq</a:t>
            </a:r>
            <a:endParaRPr lang="en-US" sz="2400" dirty="0"/>
          </a:p>
          <a:p>
            <a:pPr marL="0" indent="0">
              <a:buNone/>
            </a:pPr>
            <a:r>
              <a:rPr lang="en-US" sz="2400" dirty="0" smtClean="0"/>
              <a:t>					1       </a:t>
            </a:r>
            <a:r>
              <a:rPr lang="en-US" sz="2400" dirty="0" err="1" smtClean="0"/>
              <a:t>setosa</a:t>
            </a:r>
            <a:r>
              <a:rPr lang="en-US" sz="2400" dirty="0" smtClean="0"/>
              <a:t>  	50</a:t>
            </a:r>
            <a:endParaRPr lang="en-US" sz="2400" dirty="0"/>
          </a:p>
          <a:p>
            <a:pPr marL="0" indent="0">
              <a:buNone/>
            </a:pPr>
            <a:r>
              <a:rPr lang="en-US" sz="2400" dirty="0" smtClean="0"/>
              <a:t>					2 </a:t>
            </a:r>
            <a:r>
              <a:rPr lang="en-US" sz="2400" dirty="0" err="1"/>
              <a:t>versicolor</a:t>
            </a:r>
            <a:r>
              <a:rPr lang="en-US" sz="2400" dirty="0"/>
              <a:t> </a:t>
            </a:r>
            <a:r>
              <a:rPr lang="en-US" sz="2400" dirty="0" smtClean="0"/>
              <a:t> 	50</a:t>
            </a:r>
            <a:endParaRPr lang="en-US" sz="2400" dirty="0"/>
          </a:p>
          <a:p>
            <a:pPr marL="0" indent="0">
              <a:buNone/>
            </a:pPr>
            <a:r>
              <a:rPr lang="en-US" sz="2400" dirty="0" smtClean="0"/>
              <a:t>					3    </a:t>
            </a:r>
            <a:r>
              <a:rPr lang="en-US" sz="2400" dirty="0" err="1" smtClean="0"/>
              <a:t>virginica</a:t>
            </a:r>
            <a:r>
              <a:rPr lang="en-US" sz="2400" dirty="0" smtClean="0"/>
              <a:t>    	50</a:t>
            </a:r>
            <a:endParaRPr lang="en-US" sz="2400" dirty="0"/>
          </a:p>
        </p:txBody>
      </p:sp>
    </p:spTree>
    <p:extLst>
      <p:ext uri="{BB962C8B-B14F-4D97-AF65-F5344CB8AC3E}">
        <p14:creationId xmlns:p14="http://schemas.microsoft.com/office/powerpoint/2010/main" val="16488918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Finding Averages</a:t>
            </a:r>
            <a:endParaRPr lang="en-US" dirty="0">
              <a:solidFill>
                <a:srgbClr val="008000"/>
              </a:solidFill>
            </a:endParaRPr>
          </a:p>
        </p:txBody>
      </p:sp>
      <p:sp>
        <p:nvSpPr>
          <p:cNvPr id="3" name="Content Placeholder 2"/>
          <p:cNvSpPr>
            <a:spLocks noGrp="1"/>
          </p:cNvSpPr>
          <p:nvPr>
            <p:ph idx="1"/>
          </p:nvPr>
        </p:nvSpPr>
        <p:spPr/>
        <p:txBody>
          <a:bodyPr/>
          <a:lstStyle/>
          <a:p>
            <a:r>
              <a:rPr lang="en-US" dirty="0" smtClean="0"/>
              <a:t>What are the mode, mean and median? </a:t>
            </a:r>
          </a:p>
          <a:p>
            <a:r>
              <a:rPr lang="en-US" dirty="0" smtClean="0"/>
              <a:t>How do we find them?</a:t>
            </a:r>
            <a:endParaRPr lang="en-US" dirty="0"/>
          </a:p>
        </p:txBody>
      </p:sp>
      <p:sp>
        <p:nvSpPr>
          <p:cNvPr id="4" name="Rectangle 3"/>
          <p:cNvSpPr/>
          <p:nvPr/>
        </p:nvSpPr>
        <p:spPr>
          <a:xfrm>
            <a:off x="2595770" y="2802176"/>
            <a:ext cx="4048781" cy="3785652"/>
          </a:xfrm>
          <a:prstGeom prst="rect">
            <a:avLst/>
          </a:prstGeom>
        </p:spPr>
        <p:txBody>
          <a:bodyPr wrap="square">
            <a:spAutoFit/>
          </a:bodyPr>
          <a:lstStyle/>
          <a:p>
            <a:r>
              <a:rPr lang="en-US" sz="1600" dirty="0">
                <a:solidFill>
                  <a:srgbClr val="0000FF"/>
                </a:solidFill>
              </a:rPr>
              <a:t>&gt; </a:t>
            </a:r>
            <a:r>
              <a:rPr lang="en-US" sz="1600" dirty="0" err="1">
                <a:solidFill>
                  <a:srgbClr val="0000FF"/>
                </a:solidFill>
              </a:rPr>
              <a:t>colnames</a:t>
            </a:r>
            <a:r>
              <a:rPr lang="en-US" sz="1600" dirty="0">
                <a:solidFill>
                  <a:srgbClr val="0000FF"/>
                </a:solidFill>
              </a:rPr>
              <a:t>(iris)</a:t>
            </a:r>
          </a:p>
          <a:p>
            <a:r>
              <a:rPr lang="en-US" sz="1600" dirty="0"/>
              <a:t>[1] "</a:t>
            </a:r>
            <a:r>
              <a:rPr lang="en-US" sz="1600" dirty="0" err="1"/>
              <a:t>Sepal.Length</a:t>
            </a:r>
            <a:r>
              <a:rPr lang="en-US" sz="1600" dirty="0"/>
              <a:t>" "</a:t>
            </a:r>
            <a:r>
              <a:rPr lang="en-US" sz="1600" dirty="0" err="1"/>
              <a:t>Sepal.Width</a:t>
            </a:r>
            <a:r>
              <a:rPr lang="en-US" sz="1600" dirty="0"/>
              <a:t>"  "</a:t>
            </a:r>
            <a:r>
              <a:rPr lang="en-US" sz="1600" dirty="0" err="1"/>
              <a:t>Petal.Length</a:t>
            </a:r>
            <a:r>
              <a:rPr lang="en-US" sz="1600" dirty="0"/>
              <a:t>" "</a:t>
            </a:r>
            <a:r>
              <a:rPr lang="en-US" sz="1600" dirty="0" err="1"/>
              <a:t>Petal.Width</a:t>
            </a:r>
            <a:r>
              <a:rPr lang="en-US" sz="1600" dirty="0"/>
              <a:t>"  "Species"     </a:t>
            </a:r>
          </a:p>
          <a:p>
            <a:r>
              <a:rPr lang="en-US" sz="1600" dirty="0">
                <a:solidFill>
                  <a:srgbClr val="0000FF"/>
                </a:solidFill>
              </a:rPr>
              <a:t>&gt; median(</a:t>
            </a:r>
            <a:r>
              <a:rPr lang="en-US" sz="1600" dirty="0" err="1">
                <a:solidFill>
                  <a:srgbClr val="0000FF"/>
                </a:solidFill>
              </a:rPr>
              <a:t>iris$Petal.Length</a:t>
            </a:r>
            <a:r>
              <a:rPr lang="en-US" sz="1600" dirty="0">
                <a:solidFill>
                  <a:srgbClr val="0000FF"/>
                </a:solidFill>
              </a:rPr>
              <a:t>)</a:t>
            </a:r>
          </a:p>
          <a:p>
            <a:r>
              <a:rPr lang="en-US" sz="1600" dirty="0"/>
              <a:t>[1] 4.35</a:t>
            </a:r>
          </a:p>
          <a:p>
            <a:r>
              <a:rPr lang="en-US" sz="1600" dirty="0">
                <a:solidFill>
                  <a:srgbClr val="0000FF"/>
                </a:solidFill>
              </a:rPr>
              <a:t>&gt; mean(</a:t>
            </a:r>
            <a:r>
              <a:rPr lang="en-US" sz="1600" dirty="0" err="1">
                <a:solidFill>
                  <a:srgbClr val="0000FF"/>
                </a:solidFill>
              </a:rPr>
              <a:t>iris$Petal.Length</a:t>
            </a:r>
            <a:r>
              <a:rPr lang="en-US" sz="1600" dirty="0">
                <a:solidFill>
                  <a:srgbClr val="0000FF"/>
                </a:solidFill>
              </a:rPr>
              <a:t>)</a:t>
            </a:r>
          </a:p>
          <a:p>
            <a:r>
              <a:rPr lang="en-US" sz="1600" dirty="0"/>
              <a:t>[1] 3.758</a:t>
            </a:r>
          </a:p>
          <a:p>
            <a:r>
              <a:rPr lang="en-US" sz="1600" dirty="0">
                <a:solidFill>
                  <a:srgbClr val="0000FF"/>
                </a:solidFill>
              </a:rPr>
              <a:t>&gt; </a:t>
            </a:r>
            <a:r>
              <a:rPr lang="en-US" sz="1600" dirty="0" err="1">
                <a:solidFill>
                  <a:srgbClr val="0000FF"/>
                </a:solidFill>
              </a:rPr>
              <a:t>getmode</a:t>
            </a:r>
            <a:r>
              <a:rPr lang="en-US" sz="1600" dirty="0">
                <a:solidFill>
                  <a:srgbClr val="0000FF"/>
                </a:solidFill>
              </a:rPr>
              <a:t> &lt;- function(v) {</a:t>
            </a:r>
          </a:p>
          <a:p>
            <a:r>
              <a:rPr lang="en-US" sz="1600" dirty="0">
                <a:solidFill>
                  <a:srgbClr val="0000FF"/>
                </a:solidFill>
              </a:rPr>
              <a:t>+     </a:t>
            </a:r>
            <a:r>
              <a:rPr lang="en-US" sz="1600" dirty="0" err="1">
                <a:solidFill>
                  <a:srgbClr val="0000FF"/>
                </a:solidFill>
              </a:rPr>
              <a:t>uniqv</a:t>
            </a:r>
            <a:r>
              <a:rPr lang="en-US" sz="1600" dirty="0">
                <a:solidFill>
                  <a:srgbClr val="0000FF"/>
                </a:solidFill>
              </a:rPr>
              <a:t> &lt;- unique(v)</a:t>
            </a:r>
          </a:p>
          <a:p>
            <a:r>
              <a:rPr lang="en-US" sz="1600" dirty="0">
                <a:solidFill>
                  <a:srgbClr val="0000FF"/>
                </a:solidFill>
              </a:rPr>
              <a:t>+     </a:t>
            </a:r>
            <a:r>
              <a:rPr lang="en-US" sz="1600" dirty="0" err="1">
                <a:solidFill>
                  <a:srgbClr val="0000FF"/>
                </a:solidFill>
              </a:rPr>
              <a:t>uniqv</a:t>
            </a:r>
            <a:r>
              <a:rPr lang="en-US" sz="1600" dirty="0">
                <a:solidFill>
                  <a:srgbClr val="0000FF"/>
                </a:solidFill>
              </a:rPr>
              <a:t>[</a:t>
            </a:r>
            <a:r>
              <a:rPr lang="en-US" sz="1600" dirty="0" err="1">
                <a:solidFill>
                  <a:srgbClr val="0000FF"/>
                </a:solidFill>
              </a:rPr>
              <a:t>which.max</a:t>
            </a:r>
            <a:r>
              <a:rPr lang="en-US" sz="1600" dirty="0">
                <a:solidFill>
                  <a:srgbClr val="0000FF"/>
                </a:solidFill>
              </a:rPr>
              <a:t>(tabulate(match(v, </a:t>
            </a:r>
            <a:r>
              <a:rPr lang="en-US" sz="1600" dirty="0" err="1">
                <a:solidFill>
                  <a:srgbClr val="0000FF"/>
                </a:solidFill>
              </a:rPr>
              <a:t>uniqv</a:t>
            </a:r>
            <a:r>
              <a:rPr lang="en-US" sz="1600" dirty="0">
                <a:solidFill>
                  <a:srgbClr val="0000FF"/>
                </a:solidFill>
              </a:rPr>
              <a:t>)))]</a:t>
            </a:r>
          </a:p>
          <a:p>
            <a:r>
              <a:rPr lang="en-US" sz="1600" dirty="0">
                <a:solidFill>
                  <a:srgbClr val="0000FF"/>
                </a:solidFill>
              </a:rPr>
              <a:t>+ }</a:t>
            </a:r>
          </a:p>
          <a:p>
            <a:r>
              <a:rPr lang="en-US" sz="1600" dirty="0">
                <a:solidFill>
                  <a:srgbClr val="0000FF"/>
                </a:solidFill>
              </a:rPr>
              <a:t>&gt; t2 &lt;- </a:t>
            </a:r>
            <a:r>
              <a:rPr lang="en-US" sz="1600" dirty="0" err="1">
                <a:solidFill>
                  <a:srgbClr val="0000FF"/>
                </a:solidFill>
              </a:rPr>
              <a:t>getmode</a:t>
            </a:r>
            <a:r>
              <a:rPr lang="en-US" sz="1600" dirty="0">
                <a:solidFill>
                  <a:srgbClr val="0000FF"/>
                </a:solidFill>
              </a:rPr>
              <a:t>(</a:t>
            </a:r>
            <a:r>
              <a:rPr lang="en-US" sz="1600" dirty="0" err="1">
                <a:solidFill>
                  <a:srgbClr val="0000FF"/>
                </a:solidFill>
              </a:rPr>
              <a:t>iris$Petal.Length</a:t>
            </a:r>
            <a:r>
              <a:rPr lang="en-US" sz="1600" dirty="0">
                <a:solidFill>
                  <a:srgbClr val="0000FF"/>
                </a:solidFill>
              </a:rPr>
              <a:t>)</a:t>
            </a:r>
          </a:p>
          <a:p>
            <a:r>
              <a:rPr lang="en-US" sz="1600" dirty="0">
                <a:solidFill>
                  <a:srgbClr val="0000FF"/>
                </a:solidFill>
              </a:rPr>
              <a:t>&gt; print(t2)</a:t>
            </a:r>
          </a:p>
          <a:p>
            <a:r>
              <a:rPr lang="en-US" sz="1600" dirty="0"/>
              <a:t>[1] 1.4</a:t>
            </a:r>
          </a:p>
        </p:txBody>
      </p:sp>
    </p:spTree>
    <p:extLst>
      <p:ext uri="{BB962C8B-B14F-4D97-AF65-F5344CB8AC3E}">
        <p14:creationId xmlns:p14="http://schemas.microsoft.com/office/powerpoint/2010/main" val="22322875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geom_bar</a:t>
            </a:r>
            <a:r>
              <a:rPr lang="en-US" sz="2200" dirty="0"/>
              <a:t>(stat="identity")</a:t>
            </a:r>
          </a:p>
        </p:txBody>
      </p:sp>
      <p:pic>
        <p:nvPicPr>
          <p:cNvPr id="4" name="Picture 3"/>
          <p:cNvPicPr>
            <a:picLocks noChangeAspect="1"/>
          </p:cNvPicPr>
          <p:nvPr/>
        </p:nvPicPr>
        <p:blipFill>
          <a:blip r:embed="rId3"/>
          <a:stretch>
            <a:fillRect/>
          </a:stretch>
        </p:blipFill>
        <p:spPr>
          <a:xfrm>
            <a:off x="4589315" y="3191436"/>
            <a:ext cx="4384807" cy="3542646"/>
          </a:xfrm>
          <a:prstGeom prst="rect">
            <a:avLst/>
          </a:prstGeom>
        </p:spPr>
      </p:pic>
    </p:spTree>
    <p:extLst>
      <p:ext uri="{BB962C8B-B14F-4D97-AF65-F5344CB8AC3E}">
        <p14:creationId xmlns:p14="http://schemas.microsoft.com/office/powerpoint/2010/main" val="265218716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5" name="Content Placeholder 2"/>
          <p:cNvSpPr>
            <a:spLocks noGrp="1"/>
          </p:cNvSpPr>
          <p:nvPr>
            <p:ph idx="1"/>
          </p:nvPr>
        </p:nvSpPr>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geom_line</a:t>
            </a:r>
            <a:r>
              <a:rPr lang="en-US" sz="2200" dirty="0" smtClean="0"/>
              <a:t>(</a:t>
            </a:r>
            <a:r>
              <a:rPr lang="en-US" sz="2200" dirty="0"/>
              <a:t>stat="identity")</a:t>
            </a:r>
          </a:p>
        </p:txBody>
      </p:sp>
      <p:pic>
        <p:nvPicPr>
          <p:cNvPr id="7" name="Picture 6"/>
          <p:cNvPicPr>
            <a:picLocks noChangeAspect="1"/>
          </p:cNvPicPr>
          <p:nvPr/>
        </p:nvPicPr>
        <p:blipFill>
          <a:blip r:embed="rId3"/>
          <a:stretch>
            <a:fillRect/>
          </a:stretch>
        </p:blipFill>
        <p:spPr>
          <a:xfrm>
            <a:off x="4604803" y="3191436"/>
            <a:ext cx="4286678" cy="3463364"/>
          </a:xfrm>
          <a:prstGeom prst="rect">
            <a:avLst/>
          </a:prstGeom>
        </p:spPr>
      </p:pic>
    </p:spTree>
    <p:extLst>
      <p:ext uri="{BB962C8B-B14F-4D97-AF65-F5344CB8AC3E}">
        <p14:creationId xmlns:p14="http://schemas.microsoft.com/office/powerpoint/2010/main" val="36177538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Basic plots</a:t>
            </a:r>
            <a:endParaRPr lang="en-US" dirty="0">
              <a:solidFill>
                <a:srgbClr val="000090"/>
              </a:solidFill>
            </a:endParaRPr>
          </a:p>
        </p:txBody>
      </p:sp>
      <p:sp>
        <p:nvSpPr>
          <p:cNvPr id="4" name="Content Placeholder 2"/>
          <p:cNvSpPr>
            <a:spLocks noGrp="1"/>
          </p:cNvSpPr>
          <p:nvPr>
            <p:ph idx="1"/>
          </p:nvPr>
        </p:nvSpPr>
        <p:spPr>
          <a:xfrm>
            <a:off x="457200" y="1600200"/>
            <a:ext cx="8229600" cy="4525963"/>
          </a:xfrm>
        </p:spPr>
        <p:txBody>
          <a:bodyPr>
            <a:normAutofit/>
          </a:bodyPr>
          <a:lstStyle/>
          <a:p>
            <a:pPr marL="0" indent="0">
              <a:buNone/>
            </a:pPr>
            <a:r>
              <a:rPr lang="en-US" sz="2400" dirty="0" smtClean="0"/>
              <a:t>#Make a new count to plot</a:t>
            </a:r>
          </a:p>
          <a:p>
            <a:pPr marL="0" indent="0">
              <a:buNone/>
            </a:pPr>
            <a:endParaRPr lang="en-US" sz="2400" dirty="0" smtClean="0"/>
          </a:p>
          <a:p>
            <a:pPr marL="0" indent="0">
              <a:buNone/>
            </a:pPr>
            <a:r>
              <a:rPr lang="en-US" sz="2200" dirty="0" smtClean="0"/>
              <a:t>t3 </a:t>
            </a:r>
            <a:r>
              <a:rPr lang="en-US" sz="2200" dirty="0"/>
              <a:t>= count(iris, c("Species", "</a:t>
            </a:r>
            <a:r>
              <a:rPr lang="en-US" sz="2200" dirty="0" err="1"/>
              <a:t>Sepal.Width</a:t>
            </a:r>
            <a:r>
              <a:rPr lang="en-US" sz="2200" dirty="0"/>
              <a:t>")</a:t>
            </a:r>
            <a:r>
              <a:rPr lang="en-US" sz="2200" dirty="0" smtClean="0"/>
              <a:t>)</a:t>
            </a:r>
          </a:p>
          <a:p>
            <a:pPr marL="0" indent="0">
              <a:buNone/>
            </a:pPr>
            <a:endParaRPr lang="en-US" sz="2200" dirty="0" smtClean="0"/>
          </a:p>
          <a:p>
            <a:pPr marL="0" indent="0">
              <a:buNone/>
            </a:pPr>
            <a:r>
              <a:rPr lang="en-US" sz="2200" dirty="0" err="1" smtClean="0"/>
              <a:t>ggplot</a:t>
            </a:r>
            <a:r>
              <a:rPr lang="en-US" sz="2200" dirty="0"/>
              <a:t>(data=t3, </a:t>
            </a:r>
            <a:r>
              <a:rPr lang="en-US" sz="2200" dirty="0" err="1"/>
              <a:t>aes</a:t>
            </a:r>
            <a:r>
              <a:rPr lang="en-US" sz="2200" dirty="0"/>
              <a:t>(x=</a:t>
            </a:r>
            <a:r>
              <a:rPr lang="en-US" sz="2200" dirty="0" err="1"/>
              <a:t>Sepal.Width</a:t>
            </a:r>
            <a:r>
              <a:rPr lang="en-US" sz="2200" dirty="0"/>
              <a:t>, </a:t>
            </a:r>
            <a:endParaRPr lang="en-US" sz="2200" dirty="0" smtClean="0"/>
          </a:p>
          <a:p>
            <a:pPr marL="0" indent="0">
              <a:buNone/>
            </a:pPr>
            <a:r>
              <a:rPr lang="en-US" sz="2200" dirty="0"/>
              <a:t>	</a:t>
            </a:r>
            <a:r>
              <a:rPr lang="en-US" sz="2200" dirty="0" smtClean="0"/>
              <a:t>y</a:t>
            </a:r>
            <a:r>
              <a:rPr lang="en-US" sz="2200" dirty="0"/>
              <a:t>=</a:t>
            </a:r>
            <a:r>
              <a:rPr lang="en-US" sz="2200" dirty="0" err="1"/>
              <a:t>freq</a:t>
            </a:r>
            <a:r>
              <a:rPr lang="en-US" sz="2200" dirty="0"/>
              <a:t>))+</a:t>
            </a:r>
          </a:p>
          <a:p>
            <a:pPr marL="0" indent="0">
              <a:buNone/>
            </a:pPr>
            <a:r>
              <a:rPr lang="en-US" sz="2200" dirty="0"/>
              <a:t>  </a:t>
            </a:r>
            <a:r>
              <a:rPr lang="en-US" sz="2200" dirty="0" smtClean="0"/>
              <a:t>	</a:t>
            </a:r>
            <a:r>
              <a:rPr lang="en-US" sz="2200" dirty="0" err="1" smtClean="0">
                <a:solidFill>
                  <a:srgbClr val="FC02FF"/>
                </a:solidFill>
              </a:rPr>
              <a:t>geom_point</a:t>
            </a:r>
            <a:r>
              <a:rPr lang="en-US" sz="2200" dirty="0" smtClean="0"/>
              <a:t>(</a:t>
            </a:r>
            <a:r>
              <a:rPr lang="en-US" sz="2200" dirty="0"/>
              <a:t>stat="identity")</a:t>
            </a:r>
          </a:p>
        </p:txBody>
      </p:sp>
      <p:pic>
        <p:nvPicPr>
          <p:cNvPr id="5" name="Picture 4"/>
          <p:cNvPicPr>
            <a:picLocks noChangeAspect="1"/>
          </p:cNvPicPr>
          <p:nvPr/>
        </p:nvPicPr>
        <p:blipFill>
          <a:blip r:embed="rId3"/>
          <a:stretch>
            <a:fillRect/>
          </a:stretch>
        </p:blipFill>
        <p:spPr>
          <a:xfrm>
            <a:off x="4599604" y="3191436"/>
            <a:ext cx="4291877" cy="3467564"/>
          </a:xfrm>
          <a:prstGeom prst="rect">
            <a:avLst/>
          </a:prstGeom>
        </p:spPr>
      </p:pic>
    </p:spTree>
    <p:extLst>
      <p:ext uri="{BB962C8B-B14F-4D97-AF65-F5344CB8AC3E}">
        <p14:creationId xmlns:p14="http://schemas.microsoft.com/office/powerpoint/2010/main" val="36177538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660066"/>
                </a:solidFill>
              </a:rPr>
              <a:t>Changing </a:t>
            </a:r>
            <a:r>
              <a:rPr lang="en-US" dirty="0" err="1">
                <a:solidFill>
                  <a:srgbClr val="660066"/>
                </a:solidFill>
              </a:rPr>
              <a:t>colours</a:t>
            </a:r>
            <a:r>
              <a:rPr lang="en-US" dirty="0">
                <a:solidFill>
                  <a:srgbClr val="660066"/>
                </a:solidFill>
              </a:rPr>
              <a:t/>
            </a:r>
            <a:br>
              <a:rPr lang="en-US" dirty="0">
                <a:solidFill>
                  <a:srgbClr val="660066"/>
                </a:solidFill>
              </a:rPr>
            </a:br>
            <a:endParaRPr lang="en-US" dirty="0">
              <a:solidFill>
                <a:srgbClr val="660066"/>
              </a:solidFill>
            </a:endParaRPr>
          </a:p>
        </p:txBody>
      </p:sp>
      <p:sp>
        <p:nvSpPr>
          <p:cNvPr id="3" name="Content Placeholder 2"/>
          <p:cNvSpPr>
            <a:spLocks noGrp="1"/>
          </p:cNvSpPr>
          <p:nvPr>
            <p:ph idx="1"/>
          </p:nvPr>
        </p:nvSpPr>
        <p:spPr/>
        <p:txBody>
          <a:bodyPr>
            <a:normAutofit/>
          </a:bodyPr>
          <a:lstStyle/>
          <a:p>
            <a:pPr marL="0" indent="0">
              <a:buNone/>
            </a:pPr>
            <a:r>
              <a:rPr lang="en-US" sz="2500" dirty="0" err="1"/>
              <a:t>ggplot</a:t>
            </a:r>
            <a:r>
              <a:rPr lang="en-US" sz="2500" dirty="0"/>
              <a:t>(data=t3, </a:t>
            </a:r>
            <a:r>
              <a:rPr lang="en-US" sz="2500" dirty="0" err="1"/>
              <a:t>aes</a:t>
            </a:r>
            <a:r>
              <a:rPr lang="en-US" sz="2500" dirty="0"/>
              <a:t>(x=</a:t>
            </a:r>
            <a:r>
              <a:rPr lang="en-US" sz="2500" dirty="0" err="1"/>
              <a:t>Sepal.Width</a:t>
            </a:r>
            <a:r>
              <a:rPr lang="en-US" sz="2500" dirty="0"/>
              <a:t>, y=</a:t>
            </a:r>
            <a:r>
              <a:rPr lang="en-US" sz="2500" dirty="0" err="1"/>
              <a:t>freq</a:t>
            </a:r>
            <a:r>
              <a:rPr lang="en-US" sz="2500" dirty="0"/>
              <a:t>, </a:t>
            </a:r>
            <a:r>
              <a:rPr lang="en-US" sz="2500" dirty="0">
                <a:solidFill>
                  <a:srgbClr val="FC02FF"/>
                </a:solidFill>
              </a:rPr>
              <a:t>col=</a:t>
            </a:r>
            <a:r>
              <a:rPr lang="en-US" sz="2500" dirty="0"/>
              <a:t>"red"))+</a:t>
            </a:r>
          </a:p>
          <a:p>
            <a:pPr marL="0" indent="0">
              <a:buNone/>
            </a:pPr>
            <a:r>
              <a:rPr lang="en-US" sz="2500" dirty="0"/>
              <a:t>  </a:t>
            </a:r>
            <a:r>
              <a:rPr lang="en-US" sz="2500" dirty="0" err="1"/>
              <a:t>geom_point</a:t>
            </a:r>
            <a:r>
              <a:rPr lang="en-US" sz="2500" dirty="0"/>
              <a:t>(stat="identity")</a:t>
            </a:r>
            <a:endParaRPr lang="en-US" sz="2500" dirty="0" smtClean="0"/>
          </a:p>
        </p:txBody>
      </p:sp>
      <p:pic>
        <p:nvPicPr>
          <p:cNvPr id="5" name="Picture 4"/>
          <p:cNvPicPr>
            <a:picLocks noChangeAspect="1"/>
          </p:cNvPicPr>
          <p:nvPr/>
        </p:nvPicPr>
        <p:blipFill>
          <a:blip r:embed="rId3"/>
          <a:stretch>
            <a:fillRect/>
          </a:stretch>
        </p:blipFill>
        <p:spPr>
          <a:xfrm>
            <a:off x="3872116" y="2603671"/>
            <a:ext cx="5019366" cy="4055329"/>
          </a:xfrm>
          <a:prstGeom prst="rect">
            <a:avLst/>
          </a:prstGeom>
        </p:spPr>
      </p:pic>
    </p:spTree>
    <p:extLst>
      <p:ext uri="{BB962C8B-B14F-4D97-AF65-F5344CB8AC3E}">
        <p14:creationId xmlns:p14="http://schemas.microsoft.com/office/powerpoint/2010/main" val="5567929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More things you can do</a:t>
            </a:r>
            <a:endParaRPr lang="en-US" dirty="0">
              <a:solidFill>
                <a:srgbClr val="008000"/>
              </a:solidFill>
            </a:endParaRPr>
          </a:p>
        </p:txBody>
      </p:sp>
      <p:sp>
        <p:nvSpPr>
          <p:cNvPr id="3" name="Content Placeholder 2"/>
          <p:cNvSpPr>
            <a:spLocks noGrp="1"/>
          </p:cNvSpPr>
          <p:nvPr>
            <p:ph idx="1"/>
          </p:nvPr>
        </p:nvSpPr>
        <p:spPr/>
        <p:txBody>
          <a:bodyPr/>
          <a:lstStyle/>
          <a:p>
            <a:r>
              <a:rPr lang="en-US" sz="3000" dirty="0" smtClean="0"/>
              <a:t>Shifting legends</a:t>
            </a:r>
          </a:p>
          <a:p>
            <a:r>
              <a:rPr lang="en-US" sz="3000" dirty="0" smtClean="0"/>
              <a:t>Changing text size</a:t>
            </a:r>
          </a:p>
          <a:p>
            <a:r>
              <a:rPr lang="en-US" sz="3000" dirty="0"/>
              <a:t>G</a:t>
            </a:r>
            <a:r>
              <a:rPr lang="en-US" sz="3000" dirty="0" smtClean="0"/>
              <a:t>rouping plots</a:t>
            </a:r>
          </a:p>
          <a:p>
            <a:pPr marL="0" indent="0">
              <a:buNone/>
            </a:pPr>
            <a:endParaRPr lang="en-US" dirty="0"/>
          </a:p>
        </p:txBody>
      </p:sp>
      <p:pic>
        <p:nvPicPr>
          <p:cNvPr id="5" name="Picture 4"/>
          <p:cNvPicPr>
            <a:picLocks noChangeAspect="1"/>
          </p:cNvPicPr>
          <p:nvPr/>
        </p:nvPicPr>
        <p:blipFill>
          <a:blip r:embed="rId3"/>
          <a:stretch>
            <a:fillRect/>
          </a:stretch>
        </p:blipFill>
        <p:spPr>
          <a:xfrm>
            <a:off x="216832" y="3319800"/>
            <a:ext cx="8686800" cy="3401217"/>
          </a:xfrm>
          <a:prstGeom prst="rect">
            <a:avLst/>
          </a:prstGeom>
        </p:spPr>
      </p:pic>
    </p:spTree>
    <p:extLst>
      <p:ext uri="{BB962C8B-B14F-4D97-AF65-F5344CB8AC3E}">
        <p14:creationId xmlns:p14="http://schemas.microsoft.com/office/powerpoint/2010/main" val="17625084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20-01-23 at 18.4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21614"/>
            <a:ext cx="7954849" cy="5232133"/>
          </a:xfrm>
          <a:prstGeom prst="rect">
            <a:avLst/>
          </a:prstGeom>
        </p:spPr>
      </p:pic>
      <p:sp>
        <p:nvSpPr>
          <p:cNvPr id="6" name="Title 1"/>
          <p:cNvSpPr>
            <a:spLocks noGrp="1"/>
          </p:cNvSpPr>
          <p:nvPr>
            <p:ph type="title"/>
          </p:nvPr>
        </p:nvSpPr>
        <p:spPr>
          <a:xfrm>
            <a:off x="457200" y="274638"/>
            <a:ext cx="8229600" cy="1143000"/>
          </a:xfrm>
        </p:spPr>
        <p:txBody>
          <a:bodyPr/>
          <a:lstStyle/>
          <a:p>
            <a:r>
              <a:rPr lang="en-US" b="1" u="sng" dirty="0" smtClean="0"/>
              <a:t>This is a Terminal window </a:t>
            </a:r>
            <a:endParaRPr lang="en-US" b="1" u="sng" dirty="0"/>
          </a:p>
        </p:txBody>
      </p:sp>
    </p:spTree>
    <p:extLst>
      <p:ext uri="{BB962C8B-B14F-4D97-AF65-F5344CB8AC3E}">
        <p14:creationId xmlns:p14="http://schemas.microsoft.com/office/powerpoint/2010/main" val="2844134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000"/>
                </a:solidFill>
              </a:rPr>
              <a:t>More things you can do</a:t>
            </a:r>
            <a:endParaRPr lang="en-US" dirty="0">
              <a:solidFill>
                <a:srgbClr val="008000"/>
              </a:solidFill>
            </a:endParaRPr>
          </a:p>
        </p:txBody>
      </p:sp>
      <p:sp>
        <p:nvSpPr>
          <p:cNvPr id="3" name="Content Placeholder 2"/>
          <p:cNvSpPr>
            <a:spLocks noGrp="1"/>
          </p:cNvSpPr>
          <p:nvPr>
            <p:ph idx="1"/>
          </p:nvPr>
        </p:nvSpPr>
        <p:spPr/>
        <p:txBody>
          <a:bodyPr/>
          <a:lstStyle/>
          <a:p>
            <a:r>
              <a:rPr lang="en-US" sz="3000" dirty="0" smtClean="0"/>
              <a:t>Shifting legends</a:t>
            </a:r>
          </a:p>
          <a:p>
            <a:r>
              <a:rPr lang="en-US" sz="3000" dirty="0" smtClean="0"/>
              <a:t>Changing text size</a:t>
            </a:r>
          </a:p>
          <a:p>
            <a:r>
              <a:rPr lang="en-US" sz="3000" dirty="0"/>
              <a:t>G</a:t>
            </a:r>
            <a:r>
              <a:rPr lang="en-US" sz="3000" dirty="0" smtClean="0"/>
              <a:t>rouping plots</a:t>
            </a:r>
          </a:p>
          <a:p>
            <a:pPr marL="0" indent="0">
              <a:buNone/>
            </a:pPr>
            <a:endParaRPr lang="en-US" dirty="0"/>
          </a:p>
        </p:txBody>
      </p:sp>
      <p:pic>
        <p:nvPicPr>
          <p:cNvPr id="5" name="Picture 4"/>
          <p:cNvPicPr>
            <a:picLocks noChangeAspect="1"/>
          </p:cNvPicPr>
          <p:nvPr/>
        </p:nvPicPr>
        <p:blipFill>
          <a:blip r:embed="rId3"/>
          <a:stretch>
            <a:fillRect/>
          </a:stretch>
        </p:blipFill>
        <p:spPr>
          <a:xfrm>
            <a:off x="216832" y="3319800"/>
            <a:ext cx="8686800" cy="3401217"/>
          </a:xfrm>
          <a:prstGeom prst="rect">
            <a:avLst/>
          </a:prstGeom>
        </p:spPr>
      </p:pic>
      <p:sp>
        <p:nvSpPr>
          <p:cNvPr id="6" name="Oval 5"/>
          <p:cNvSpPr/>
          <p:nvPr/>
        </p:nvSpPr>
        <p:spPr>
          <a:xfrm>
            <a:off x="4481966" y="4569416"/>
            <a:ext cx="412387" cy="679409"/>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666788" y="4167753"/>
            <a:ext cx="820888" cy="80332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237088" y="4431076"/>
            <a:ext cx="1053215"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18807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GB" sz="4500" dirty="0" smtClean="0">
                <a:solidFill>
                  <a:srgbClr val="008000"/>
                </a:solidFill>
              </a:rPr>
              <a:t>A brief intro to R</a:t>
            </a:r>
            <a:endParaRPr lang="en-US" sz="4500" dirty="0">
              <a:solidFill>
                <a:srgbClr val="008000"/>
              </a:solidFill>
            </a:endParaRPr>
          </a:p>
        </p:txBody>
      </p:sp>
      <p:sp>
        <p:nvSpPr>
          <p:cNvPr id="3" name="Content Placeholder 2"/>
          <p:cNvSpPr>
            <a:spLocks noGrp="1"/>
          </p:cNvSpPr>
          <p:nvPr>
            <p:ph idx="1"/>
          </p:nvPr>
        </p:nvSpPr>
        <p:spPr/>
        <p:txBody>
          <a:bodyPr>
            <a:normAutofit/>
          </a:bodyPr>
          <a:lstStyle/>
          <a:p>
            <a:r>
              <a:rPr lang="en-US" dirty="0" smtClean="0"/>
              <a:t>What we have covered today: </a:t>
            </a:r>
          </a:p>
          <a:p>
            <a:endParaRPr lang="en-US" dirty="0" smtClean="0"/>
          </a:p>
          <a:p>
            <a:pPr marL="0" indent="0">
              <a:buNone/>
            </a:pPr>
            <a:r>
              <a:rPr lang="en-US" dirty="0" smtClean="0"/>
              <a:t>1 </a:t>
            </a:r>
            <a:r>
              <a:rPr lang="mr-IN" dirty="0" smtClean="0"/>
              <a:t>–</a:t>
            </a:r>
            <a:r>
              <a:rPr lang="en-GB" dirty="0" smtClean="0"/>
              <a:t> Introduction to some coding basics</a:t>
            </a:r>
            <a:r>
              <a:rPr lang="en-US" dirty="0" smtClean="0"/>
              <a:t> </a:t>
            </a:r>
          </a:p>
          <a:p>
            <a:pPr marL="0" indent="0">
              <a:buNone/>
            </a:pPr>
            <a:r>
              <a:rPr lang="en-US" dirty="0" smtClean="0"/>
              <a:t>2 </a:t>
            </a:r>
            <a:r>
              <a:rPr lang="mr-IN" dirty="0" smtClean="0"/>
              <a:t>–</a:t>
            </a:r>
            <a:r>
              <a:rPr lang="en-US" dirty="0" smtClean="0"/>
              <a:t> Simple </a:t>
            </a:r>
            <a:r>
              <a:rPr lang="en-US" dirty="0" smtClean="0"/>
              <a:t>Data analysis in R </a:t>
            </a:r>
          </a:p>
          <a:p>
            <a:pPr marL="0" indent="0">
              <a:buNone/>
            </a:pPr>
            <a:r>
              <a:rPr lang="en-US" dirty="0" smtClean="0"/>
              <a:t>3 - </a:t>
            </a:r>
            <a:r>
              <a:rPr lang="en-US" dirty="0" smtClean="0"/>
              <a:t> </a:t>
            </a:r>
            <a:r>
              <a:rPr lang="en-US" dirty="0"/>
              <a:t>Simple </a:t>
            </a:r>
            <a:r>
              <a:rPr lang="en-US" dirty="0" smtClean="0"/>
              <a:t>Graphics</a:t>
            </a:r>
            <a:endParaRPr lang="en-US" dirty="0"/>
          </a:p>
        </p:txBody>
      </p:sp>
    </p:spTree>
    <p:extLst>
      <p:ext uri="{BB962C8B-B14F-4D97-AF65-F5344CB8AC3E}">
        <p14:creationId xmlns:p14="http://schemas.microsoft.com/office/powerpoint/2010/main" val="259026570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R code: </a:t>
            </a:r>
            <a:endParaRPr lang="en-US" dirty="0"/>
          </a:p>
        </p:txBody>
      </p:sp>
      <p:sp>
        <p:nvSpPr>
          <p:cNvPr id="3" name="Content Placeholder 2"/>
          <p:cNvSpPr>
            <a:spLocks noGrp="1"/>
          </p:cNvSpPr>
          <p:nvPr>
            <p:ph idx="1"/>
          </p:nvPr>
        </p:nvSpPr>
        <p:spPr>
          <a:xfrm>
            <a:off x="457200" y="2884180"/>
            <a:ext cx="8229600" cy="3241983"/>
          </a:xfrm>
        </p:spPr>
        <p:txBody>
          <a:bodyPr>
            <a:normAutofit/>
          </a:bodyPr>
          <a:lstStyle/>
          <a:p>
            <a:pPr marL="0" indent="0">
              <a:buNone/>
            </a:pPr>
            <a:r>
              <a:rPr lang="en-US" sz="2800" b="1" dirty="0">
                <a:solidFill>
                  <a:srgbClr val="0000FF"/>
                </a:solidFill>
              </a:rPr>
              <a:t>https://</a:t>
            </a:r>
            <a:r>
              <a:rPr lang="en-US" sz="2800" b="1" dirty="0" err="1">
                <a:solidFill>
                  <a:srgbClr val="0000FF"/>
                </a:solidFill>
              </a:rPr>
              <a:t>github.com</a:t>
            </a:r>
            <a:r>
              <a:rPr lang="en-US" sz="2800" b="1" dirty="0">
                <a:solidFill>
                  <a:srgbClr val="0000FF"/>
                </a:solidFill>
              </a:rPr>
              <a:t>/JoWatson2011/P-</a:t>
            </a:r>
            <a:r>
              <a:rPr lang="en-US" sz="2800" b="1" dirty="0" err="1">
                <a:solidFill>
                  <a:srgbClr val="0000FF"/>
                </a:solidFill>
              </a:rPr>
              <a:t>egs_Seminars</a:t>
            </a:r>
            <a:r>
              <a:rPr lang="en-US" sz="2800" b="1" dirty="0">
                <a:solidFill>
                  <a:srgbClr val="0000FF"/>
                </a:solidFill>
              </a:rPr>
              <a:t>/tree/master/2019/1_GraphicsUsingR</a:t>
            </a:r>
          </a:p>
        </p:txBody>
      </p:sp>
    </p:spTree>
    <p:extLst>
      <p:ext uri="{BB962C8B-B14F-4D97-AF65-F5344CB8AC3E}">
        <p14:creationId xmlns:p14="http://schemas.microsoft.com/office/powerpoint/2010/main" val="13982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30" y="166211"/>
            <a:ext cx="8229600" cy="1143000"/>
          </a:xfrm>
        </p:spPr>
        <p:txBody>
          <a:bodyPr>
            <a:noAutofit/>
          </a:bodyPr>
          <a:lstStyle/>
          <a:p>
            <a:r>
              <a:rPr lang="en-US" sz="4000" dirty="0">
                <a:solidFill>
                  <a:srgbClr val="000090"/>
                </a:solidFill>
              </a:rPr>
              <a:t>Where you can get more </a:t>
            </a:r>
            <a:r>
              <a:rPr lang="en-US" sz="4000" dirty="0" smtClean="0">
                <a:solidFill>
                  <a:srgbClr val="000090"/>
                </a:solidFill>
              </a:rPr>
              <a:t>information</a:t>
            </a:r>
            <a:endParaRPr lang="en-US" sz="4000" dirty="0">
              <a:solidFill>
                <a:srgbClr val="000090"/>
              </a:solidFill>
            </a:endParaRPr>
          </a:p>
        </p:txBody>
      </p:sp>
      <p:sp>
        <p:nvSpPr>
          <p:cNvPr id="3" name="Content Placeholder 2"/>
          <p:cNvSpPr>
            <a:spLocks noGrp="1"/>
          </p:cNvSpPr>
          <p:nvPr>
            <p:ph idx="1"/>
          </p:nvPr>
        </p:nvSpPr>
        <p:spPr>
          <a:xfrm>
            <a:off x="457200" y="1690920"/>
            <a:ext cx="8229600" cy="4525963"/>
          </a:xfrm>
        </p:spPr>
        <p:txBody>
          <a:bodyPr>
            <a:normAutofit fontScale="77500" lnSpcReduction="20000"/>
          </a:bodyPr>
          <a:lstStyle/>
          <a:p>
            <a:pPr marL="0" indent="0">
              <a:buNone/>
            </a:pPr>
            <a:endParaRPr lang="en-US" dirty="0" smtClean="0"/>
          </a:p>
          <a:p>
            <a:pPr marL="0" indent="0">
              <a:buNone/>
            </a:pPr>
            <a:endParaRPr lang="en-US" dirty="0"/>
          </a:p>
          <a:p>
            <a:r>
              <a:rPr lang="en-US" dirty="0" smtClean="0"/>
              <a:t>The ‘Statistics using R’ book (from the library) </a:t>
            </a:r>
          </a:p>
          <a:p>
            <a:r>
              <a:rPr lang="en-US" dirty="0">
                <a:hlinkClick r:id="rId3"/>
              </a:rPr>
              <a:t>http://www.r-tutor.com/r-</a:t>
            </a:r>
            <a:r>
              <a:rPr lang="en-US" dirty="0" smtClean="0">
                <a:hlinkClick r:id="rId3"/>
              </a:rPr>
              <a:t>introduction</a:t>
            </a:r>
            <a:endParaRPr lang="en-US" dirty="0" smtClean="0"/>
          </a:p>
          <a:p>
            <a:r>
              <a:rPr lang="en-US" dirty="0">
                <a:hlinkClick r:id="rId4"/>
              </a:rPr>
              <a:t>https://www.r-graph-</a:t>
            </a:r>
            <a:r>
              <a:rPr lang="en-US" dirty="0" smtClean="0">
                <a:hlinkClick r:id="rId4"/>
              </a:rPr>
              <a:t>gallery.com</a:t>
            </a:r>
            <a:endParaRPr lang="en-US" dirty="0" smtClean="0"/>
          </a:p>
          <a:p>
            <a:r>
              <a:rPr lang="en-US" dirty="0">
                <a:hlinkClick r:id="rId5"/>
              </a:rPr>
              <a:t>https://towardsdatascience.com/using-networkd3-in-r-to-create-simple-and-clear-sankey-diagrams-</a:t>
            </a:r>
            <a:r>
              <a:rPr lang="en-US" dirty="0" smtClean="0">
                <a:hlinkClick r:id="rId5"/>
              </a:rPr>
              <a:t>48f8ba8a4ace</a:t>
            </a:r>
            <a:endParaRPr lang="en-US" dirty="0"/>
          </a:p>
          <a:p>
            <a:r>
              <a:rPr lang="en-US" dirty="0">
                <a:hlinkClick r:id="rId6"/>
              </a:rPr>
              <a:t>https://www.jessesadler.com/post/network-analysis-with-r</a:t>
            </a:r>
            <a:r>
              <a:rPr lang="en-US" dirty="0" smtClean="0">
                <a:hlinkClick r:id="rId6"/>
              </a:rPr>
              <a:t>/</a:t>
            </a:r>
            <a:endParaRPr lang="en-US" dirty="0" smtClean="0"/>
          </a:p>
          <a:p>
            <a:r>
              <a:rPr lang="en-US" dirty="0">
                <a:hlinkClick r:id="rId7"/>
              </a:rPr>
              <a:t>https://</a:t>
            </a:r>
            <a:r>
              <a:rPr lang="en-US" dirty="0" smtClean="0">
                <a:hlinkClick r:id="rId7"/>
              </a:rPr>
              <a:t>www.statmethods.net</a:t>
            </a:r>
            <a:r>
              <a:rPr lang="en-US" dirty="0" smtClean="0"/>
              <a:t> (Quick R)</a:t>
            </a:r>
          </a:p>
          <a:p>
            <a:r>
              <a:rPr lang="en-US" dirty="0" smtClean="0"/>
              <a:t>Fundamentals of Data </a:t>
            </a:r>
            <a:r>
              <a:rPr lang="en-US" dirty="0" err="1" smtClean="0"/>
              <a:t>Visualisation</a:t>
            </a:r>
            <a:r>
              <a:rPr lang="en-US" dirty="0" smtClean="0"/>
              <a:t> by Claus </a:t>
            </a:r>
            <a:r>
              <a:rPr lang="en-US" dirty="0" err="1" smtClean="0"/>
              <a:t>Wilke</a:t>
            </a:r>
            <a:endParaRPr lang="en-US" dirty="0" smtClean="0"/>
          </a:p>
        </p:txBody>
      </p:sp>
      <p:pic>
        <p:nvPicPr>
          <p:cNvPr id="4" name="Picture 3" descr="Screenshot 2019-05-16 at 21.54.4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856" y="1309211"/>
            <a:ext cx="4367714" cy="1112275"/>
          </a:xfrm>
          <a:prstGeom prst="rect">
            <a:avLst/>
          </a:prstGeom>
          <a:ln>
            <a:solidFill>
              <a:schemeClr val="tx1"/>
            </a:solidFill>
          </a:ln>
        </p:spPr>
      </p:pic>
      <p:sp>
        <p:nvSpPr>
          <p:cNvPr id="5" name="Title 1"/>
          <p:cNvSpPr txBox="1">
            <a:spLocks/>
          </p:cNvSpPr>
          <p:nvPr/>
        </p:nvSpPr>
        <p:spPr>
          <a:xfrm>
            <a:off x="4394592" y="1309211"/>
            <a:ext cx="4780384"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b="1" u="sng" dirty="0" smtClean="0">
                <a:solidFill>
                  <a:srgbClr val="FF0000"/>
                </a:solidFill>
              </a:rPr>
              <a:t>A </a:t>
            </a:r>
            <a:r>
              <a:rPr lang="en-US" sz="3800" b="1" u="sng" dirty="0" err="1" smtClean="0">
                <a:solidFill>
                  <a:srgbClr val="FF0000"/>
                </a:solidFill>
              </a:rPr>
              <a:t>Bioinformatician’s</a:t>
            </a:r>
            <a:r>
              <a:rPr lang="en-US" sz="3800" b="1" u="sng" dirty="0" smtClean="0">
                <a:solidFill>
                  <a:srgbClr val="FF0000"/>
                </a:solidFill>
              </a:rPr>
              <a:t> best friend!</a:t>
            </a:r>
            <a:endParaRPr lang="en-US" sz="3800" b="1" u="sng" dirty="0">
              <a:solidFill>
                <a:srgbClr val="FF0000"/>
              </a:solidFill>
            </a:endParaRPr>
          </a:p>
        </p:txBody>
      </p:sp>
    </p:spTree>
    <p:extLst>
      <p:ext uri="{BB962C8B-B14F-4D97-AF65-F5344CB8AC3E}">
        <p14:creationId xmlns:p14="http://schemas.microsoft.com/office/powerpoint/2010/main" val="312896834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W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077" y="259159"/>
            <a:ext cx="4838700" cy="6337300"/>
          </a:xfrm>
          <a:prstGeom prst="rect">
            <a:avLst/>
          </a:prstGeom>
        </p:spPr>
      </p:pic>
    </p:spTree>
    <p:extLst>
      <p:ext uri="{BB962C8B-B14F-4D97-AF65-F5344CB8AC3E}">
        <p14:creationId xmlns:p14="http://schemas.microsoft.com/office/powerpoint/2010/main" val="16120804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660066"/>
                </a:solidFill>
              </a:rPr>
              <a:t>Thank You! </a:t>
            </a:r>
            <a:endParaRPr lang="en-US" b="1" dirty="0">
              <a:solidFill>
                <a:srgbClr val="660066"/>
              </a:solidFill>
            </a:endParaRPr>
          </a:p>
        </p:txBody>
      </p:sp>
      <p:sp>
        <p:nvSpPr>
          <p:cNvPr id="3" name="Content Placeholder 2"/>
          <p:cNvSpPr>
            <a:spLocks noGrp="1"/>
          </p:cNvSpPr>
          <p:nvPr>
            <p:ph idx="1"/>
          </p:nvPr>
        </p:nvSpPr>
        <p:spPr/>
        <p:txBody>
          <a:bodyPr/>
          <a:lstStyle/>
          <a:p>
            <a:pPr marL="0" indent="0" algn="ctr">
              <a:buNone/>
            </a:pPr>
            <a:r>
              <a:rPr lang="en-US" i="1" dirty="0" smtClean="0"/>
              <a:t>We would like to say a big thank you to the </a:t>
            </a:r>
            <a:r>
              <a:rPr lang="en-US" b="1" dirty="0" smtClean="0">
                <a:solidFill>
                  <a:srgbClr val="008000"/>
                </a:solidFill>
              </a:rPr>
              <a:t>Division of Evolution and Genomic Science </a:t>
            </a:r>
            <a:r>
              <a:rPr lang="en-US" i="1" dirty="0" smtClean="0"/>
              <a:t>for supporting this series, and</a:t>
            </a:r>
            <a:r>
              <a:rPr lang="en-US" dirty="0" smtClean="0"/>
              <a:t> </a:t>
            </a:r>
            <a:r>
              <a:rPr lang="en-US" b="1" dirty="0" smtClean="0">
                <a:solidFill>
                  <a:srgbClr val="008000"/>
                </a:solidFill>
              </a:rPr>
              <a:t>all of you </a:t>
            </a:r>
            <a:r>
              <a:rPr lang="en-US" i="1" dirty="0" smtClean="0"/>
              <a:t>for attending! </a:t>
            </a:r>
          </a:p>
          <a:p>
            <a:pPr marL="0" indent="0" algn="ctr">
              <a:buNone/>
            </a:pPr>
            <a:endParaRPr lang="en-US" dirty="0"/>
          </a:p>
          <a:p>
            <a:pPr marL="0" indent="0" algn="ctr">
              <a:buNone/>
            </a:pPr>
            <a:r>
              <a:rPr lang="en-US" b="1" dirty="0" smtClean="0"/>
              <a:t>Please join us for drinks and chat in the café!</a:t>
            </a:r>
            <a:endParaRPr lang="en-US" b="1" dirty="0"/>
          </a:p>
        </p:txBody>
      </p:sp>
    </p:spTree>
    <p:extLst>
      <p:ext uri="{BB962C8B-B14F-4D97-AF65-F5344CB8AC3E}">
        <p14:creationId xmlns:p14="http://schemas.microsoft.com/office/powerpoint/2010/main" val="41883565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Hadley Wickham! </a:t>
            </a:r>
            <a:endParaRPr lang="en-US" dirty="0"/>
          </a:p>
        </p:txBody>
      </p:sp>
      <p:pic>
        <p:nvPicPr>
          <p:cNvPr id="5" name="Picture 4" descr="HW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431" y="1966236"/>
            <a:ext cx="2857500" cy="2857500"/>
          </a:xfrm>
          <a:prstGeom prst="rect">
            <a:avLst/>
          </a:prstGeom>
        </p:spPr>
      </p:pic>
      <p:sp>
        <p:nvSpPr>
          <p:cNvPr id="7" name="Rectangle 6"/>
          <p:cNvSpPr/>
          <p:nvPr/>
        </p:nvSpPr>
        <p:spPr>
          <a:xfrm>
            <a:off x="3541202" y="5732262"/>
            <a:ext cx="2225276" cy="430887"/>
          </a:xfrm>
          <a:prstGeom prst="rect">
            <a:avLst/>
          </a:prstGeom>
        </p:spPr>
        <p:txBody>
          <a:bodyPr wrap="none">
            <a:spAutoFit/>
          </a:bodyPr>
          <a:lstStyle/>
          <a:p>
            <a:r>
              <a:rPr lang="en-US" b="1" dirty="0"/>
              <a:t>‪</a:t>
            </a:r>
            <a:r>
              <a:rPr lang="en-US" sz="2200" b="1" dirty="0"/>
              <a:t>@</a:t>
            </a:r>
            <a:r>
              <a:rPr lang="en-US" sz="2200" dirty="0" err="1"/>
              <a:t>hadleywickham</a:t>
            </a:r>
            <a:r>
              <a:rPr lang="en-US" sz="2200" dirty="0"/>
              <a:t>‬</a:t>
            </a:r>
          </a:p>
        </p:txBody>
      </p:sp>
    </p:spTree>
    <p:extLst>
      <p:ext uri="{BB962C8B-B14F-4D97-AF65-F5344CB8AC3E}">
        <p14:creationId xmlns:p14="http://schemas.microsoft.com/office/powerpoint/2010/main" val="8364134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navigation</a:t>
            </a:r>
            <a:endParaRPr lang="en-US" dirty="0"/>
          </a:p>
        </p:txBody>
      </p:sp>
      <p:sp>
        <p:nvSpPr>
          <p:cNvPr id="3" name="Content Placeholder 2"/>
          <p:cNvSpPr>
            <a:spLocks noGrp="1"/>
          </p:cNvSpPr>
          <p:nvPr>
            <p:ph idx="1"/>
          </p:nvPr>
        </p:nvSpPr>
        <p:spPr/>
        <p:txBody>
          <a:bodyPr>
            <a:normAutofit fontScale="85000" lnSpcReduction="10000"/>
          </a:bodyPr>
          <a:lstStyle/>
          <a:p>
            <a:pPr marL="0" indent="0" algn="ctr">
              <a:buNone/>
            </a:pPr>
            <a:r>
              <a:rPr lang="en-US" dirty="0" smtClean="0"/>
              <a:t>The commands that you need to enter may be different depending on whether you are using a </a:t>
            </a:r>
            <a:r>
              <a:rPr lang="en-US" dirty="0" smtClean="0">
                <a:solidFill>
                  <a:srgbClr val="FF0000"/>
                </a:solidFill>
              </a:rPr>
              <a:t>Mac</a:t>
            </a:r>
            <a:r>
              <a:rPr lang="en-US" dirty="0" smtClean="0"/>
              <a:t> or </a:t>
            </a:r>
            <a:r>
              <a:rPr lang="en-US" dirty="0" smtClean="0">
                <a:solidFill>
                  <a:srgbClr val="0000FF"/>
                </a:solidFill>
              </a:rPr>
              <a:t>PC.</a:t>
            </a:r>
            <a:br>
              <a:rPr lang="en-US" dirty="0" smtClean="0">
                <a:solidFill>
                  <a:srgbClr val="0000FF"/>
                </a:solidFill>
              </a:rPr>
            </a:br>
            <a:r>
              <a:rPr lang="en-US" dirty="0" smtClean="0">
                <a:solidFill>
                  <a:srgbClr val="0000FF"/>
                </a:solidFill>
              </a:rPr>
              <a:t/>
            </a:r>
            <a:br>
              <a:rPr lang="en-US" dirty="0" smtClean="0">
                <a:solidFill>
                  <a:srgbClr val="0000FF"/>
                </a:solidFill>
              </a:rPr>
            </a:br>
            <a:endParaRPr lang="en-US" dirty="0" smtClean="0">
              <a:solidFill>
                <a:srgbClr val="0000FF"/>
              </a:solidFill>
            </a:endParaRPr>
          </a:p>
          <a:p>
            <a:pPr marL="0" indent="0" algn="ctr">
              <a:buNone/>
            </a:pPr>
            <a:r>
              <a:rPr lang="en-US" dirty="0" err="1" smtClean="0">
                <a:solidFill>
                  <a:srgbClr val="FF0000"/>
                </a:solidFill>
              </a:rPr>
              <a:t>Ls</a:t>
            </a:r>
            <a:r>
              <a:rPr lang="en-US" dirty="0" smtClean="0"/>
              <a:t>/</a:t>
            </a:r>
            <a:r>
              <a:rPr lang="en-US" dirty="0" err="1" smtClean="0">
                <a:solidFill>
                  <a:srgbClr val="0000FF"/>
                </a:solidFill>
              </a:rPr>
              <a:t>dir</a:t>
            </a:r>
            <a:endParaRPr lang="en-US" dirty="0" smtClean="0">
              <a:solidFill>
                <a:srgbClr val="0000FF"/>
              </a:solidFill>
            </a:endParaRPr>
          </a:p>
          <a:p>
            <a:pPr marL="0" indent="0" algn="ctr">
              <a:buNone/>
            </a:pPr>
            <a:r>
              <a:rPr lang="en-US" dirty="0" smtClean="0">
                <a:solidFill>
                  <a:srgbClr val="008000"/>
                </a:solidFill>
              </a:rPr>
              <a:t>Cd</a:t>
            </a:r>
          </a:p>
          <a:p>
            <a:pPr marL="0" indent="0" algn="ctr">
              <a:buNone/>
            </a:pPr>
            <a:r>
              <a:rPr lang="en-US" dirty="0" err="1" smtClean="0">
                <a:solidFill>
                  <a:srgbClr val="008000"/>
                </a:solidFill>
              </a:rPr>
              <a:t>Mkdir</a:t>
            </a:r>
            <a:endParaRPr lang="en-US" dirty="0" smtClean="0">
              <a:solidFill>
                <a:srgbClr val="008000"/>
              </a:solidFill>
            </a:endParaRPr>
          </a:p>
          <a:p>
            <a:pPr marL="0" indent="0" algn="ctr">
              <a:buNone/>
            </a:pPr>
            <a:r>
              <a:rPr lang="en-US" dirty="0" err="1" smtClean="0">
                <a:solidFill>
                  <a:srgbClr val="FF0000"/>
                </a:solidFill>
              </a:rPr>
              <a:t>Rm</a:t>
            </a:r>
            <a:r>
              <a:rPr lang="en-US" dirty="0" smtClean="0">
                <a:solidFill>
                  <a:srgbClr val="FF0000"/>
                </a:solidFill>
              </a:rPr>
              <a:t>-r</a:t>
            </a:r>
            <a:r>
              <a:rPr lang="en-US" dirty="0" smtClean="0">
                <a:solidFill>
                  <a:srgbClr val="000000"/>
                </a:solidFill>
              </a:rPr>
              <a:t>/</a:t>
            </a:r>
            <a:r>
              <a:rPr lang="en-US" dirty="0" err="1" smtClean="0">
                <a:solidFill>
                  <a:srgbClr val="0000FF"/>
                </a:solidFill>
              </a:rPr>
              <a:t>rmdir</a:t>
            </a:r>
            <a:endParaRPr lang="en-US" dirty="0" smtClean="0">
              <a:solidFill>
                <a:srgbClr val="0000FF"/>
              </a:solidFill>
            </a:endParaRPr>
          </a:p>
          <a:p>
            <a:pPr marL="0" indent="0" algn="ctr">
              <a:buNone/>
            </a:pPr>
            <a:r>
              <a:rPr lang="en-US" dirty="0" smtClean="0">
                <a:solidFill>
                  <a:srgbClr val="008000"/>
                </a:solidFill>
              </a:rPr>
              <a:t>More</a:t>
            </a:r>
          </a:p>
          <a:p>
            <a:pPr marL="0" indent="0">
              <a:buNone/>
            </a:pPr>
            <a:r>
              <a:rPr lang="en-US" dirty="0" smtClean="0">
                <a:solidFill>
                  <a:srgbClr val="0000FF"/>
                </a:solidFill>
              </a:rPr>
              <a:t> </a:t>
            </a:r>
          </a:p>
          <a:p>
            <a:pPr marL="0" indent="0">
              <a:buNone/>
            </a:pPr>
            <a:endParaRPr lang="en-US" dirty="0">
              <a:solidFill>
                <a:srgbClr val="0000FF"/>
              </a:solidFill>
            </a:endParaRPr>
          </a:p>
          <a:p>
            <a:pPr marL="0" indent="0">
              <a:buNone/>
            </a:pPr>
            <a:endParaRPr lang="en-US" dirty="0" smtClean="0">
              <a:solidFill>
                <a:srgbClr val="0000FF"/>
              </a:solidFill>
            </a:endParaRPr>
          </a:p>
        </p:txBody>
      </p:sp>
    </p:spTree>
    <p:extLst>
      <p:ext uri="{BB962C8B-B14F-4D97-AF65-F5344CB8AC3E}">
        <p14:creationId xmlns:p14="http://schemas.microsoft.com/office/powerpoint/2010/main" val="42755060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rPr>
              <a:t>How do you know that your computer is ready to receive a command? </a:t>
            </a:r>
            <a:endParaRPr lang="en-US" dirty="0"/>
          </a:p>
        </p:txBody>
      </p:sp>
      <p:pic>
        <p:nvPicPr>
          <p:cNvPr id="4" name="Picture 3" descr="Screenshot 2020-01-23 at 19.10.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199"/>
            <a:ext cx="7761205" cy="1434647"/>
          </a:xfrm>
          <a:prstGeom prst="rect">
            <a:avLst/>
          </a:prstGeom>
        </p:spPr>
      </p:pic>
    </p:spTree>
    <p:extLst>
      <p:ext uri="{BB962C8B-B14F-4D97-AF65-F5344CB8AC3E}">
        <p14:creationId xmlns:p14="http://schemas.microsoft.com/office/powerpoint/2010/main" val="3936994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rPr>
              <a:t>How do you know that your computer is ready to receive a command? </a:t>
            </a:r>
            <a:endParaRPr lang="en-US" dirty="0"/>
          </a:p>
        </p:txBody>
      </p:sp>
      <p:pic>
        <p:nvPicPr>
          <p:cNvPr id="4" name="Picture 3" descr="Screenshot 2020-01-23 at 19.10.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600199"/>
            <a:ext cx="7761205" cy="1434647"/>
          </a:xfrm>
          <a:prstGeom prst="rect">
            <a:avLst/>
          </a:prstGeom>
        </p:spPr>
      </p:pic>
      <p:cxnSp>
        <p:nvCxnSpPr>
          <p:cNvPr id="7" name="Straight Arrow Connector 6"/>
          <p:cNvCxnSpPr/>
          <p:nvPr/>
        </p:nvCxnSpPr>
        <p:spPr>
          <a:xfrm flipV="1">
            <a:off x="5209766" y="2862657"/>
            <a:ext cx="624312" cy="1226852"/>
          </a:xfrm>
          <a:prstGeom prst="straightConnector1">
            <a:avLst/>
          </a:prstGeom>
          <a:ln w="762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55578" y="4089509"/>
            <a:ext cx="4133368" cy="1015663"/>
          </a:xfrm>
          <a:prstGeom prst="rect">
            <a:avLst/>
          </a:prstGeom>
          <a:noFill/>
        </p:spPr>
        <p:txBody>
          <a:bodyPr wrap="square" rtlCol="0">
            <a:spAutoFit/>
          </a:bodyPr>
          <a:lstStyle/>
          <a:p>
            <a:r>
              <a:rPr lang="en-US" sz="3000" b="1" dirty="0" smtClean="0"/>
              <a:t>The dollar sign </a:t>
            </a:r>
            <a:r>
              <a:rPr lang="en-US" sz="3000" b="1" dirty="0" smtClean="0">
                <a:solidFill>
                  <a:srgbClr val="660066"/>
                </a:solidFill>
              </a:rPr>
              <a:t>$</a:t>
            </a:r>
            <a:r>
              <a:rPr lang="en-US" sz="3000" b="1" dirty="0" smtClean="0"/>
              <a:t> means it is ready to go! </a:t>
            </a:r>
            <a:endParaRPr lang="en-US" sz="3000" b="1" dirty="0"/>
          </a:p>
        </p:txBody>
      </p:sp>
    </p:spTree>
    <p:extLst>
      <p:ext uri="{BB962C8B-B14F-4D97-AF65-F5344CB8AC3E}">
        <p14:creationId xmlns:p14="http://schemas.microsoft.com/office/powerpoint/2010/main" val="23999689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1 </a:t>
            </a:r>
            <a:endParaRPr lang="en-US" dirty="0"/>
          </a:p>
        </p:txBody>
      </p:sp>
      <p:sp>
        <p:nvSpPr>
          <p:cNvPr id="3" name="Content Placeholder 2"/>
          <p:cNvSpPr>
            <a:spLocks noGrp="1"/>
          </p:cNvSpPr>
          <p:nvPr>
            <p:ph idx="1"/>
          </p:nvPr>
        </p:nvSpPr>
        <p:spPr>
          <a:xfrm>
            <a:off x="457200" y="2862657"/>
            <a:ext cx="8229600" cy="3263506"/>
          </a:xfrm>
        </p:spPr>
        <p:txBody>
          <a:bodyPr>
            <a:normAutofit/>
          </a:bodyPr>
          <a:lstStyle/>
          <a:p>
            <a:pPr marL="0" indent="0" algn="ctr">
              <a:buNone/>
            </a:pPr>
            <a:r>
              <a:rPr lang="en-US" sz="6600" dirty="0" err="1" smtClean="0">
                <a:solidFill>
                  <a:srgbClr val="FF0000"/>
                </a:solidFill>
              </a:rPr>
              <a:t>ls</a:t>
            </a:r>
            <a:r>
              <a:rPr lang="en-US" sz="6600" dirty="0"/>
              <a:t>/</a:t>
            </a:r>
            <a:r>
              <a:rPr lang="en-US" sz="6600" dirty="0" err="1" smtClean="0">
                <a:solidFill>
                  <a:srgbClr val="0000FF"/>
                </a:solidFill>
              </a:rPr>
              <a:t>dir</a:t>
            </a:r>
            <a:r>
              <a:rPr lang="en-US" sz="6600" dirty="0" smtClean="0">
                <a:solidFill>
                  <a:srgbClr val="0000FF"/>
                </a:solidFill>
              </a:rPr>
              <a:t> </a:t>
            </a:r>
            <a:endParaRPr lang="en-US" sz="6600" dirty="0"/>
          </a:p>
        </p:txBody>
      </p:sp>
    </p:spTree>
    <p:extLst>
      <p:ext uri="{BB962C8B-B14F-4D97-AF65-F5344CB8AC3E}">
        <p14:creationId xmlns:p14="http://schemas.microsoft.com/office/powerpoint/2010/main" val="134668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21431</TotalTime>
  <Words>5540</Words>
  <Application>Microsoft Macintosh PowerPoint</Application>
  <PresentationFormat>On-screen Show (4:3)</PresentationFormat>
  <Paragraphs>471</Paragraphs>
  <Slides>56</Slides>
  <Notes>53</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P(egs) bioinformatics</vt:lpstr>
      <vt:lpstr>Hi! I’m Alex! </vt:lpstr>
      <vt:lpstr>P(egs) lectures</vt:lpstr>
      <vt:lpstr>PowerPoint Presentation</vt:lpstr>
      <vt:lpstr>This is a Terminal window </vt:lpstr>
      <vt:lpstr>Simple navigation</vt:lpstr>
      <vt:lpstr>How do you know that your computer is ready to receive a command? </vt:lpstr>
      <vt:lpstr>How do you know that your computer is ready to receive a command? </vt:lpstr>
      <vt:lpstr>Command 1 </vt:lpstr>
      <vt:lpstr>Command 2 </vt:lpstr>
      <vt:lpstr>Command 3 </vt:lpstr>
      <vt:lpstr>Command 4 </vt:lpstr>
      <vt:lpstr>Command 5 </vt:lpstr>
      <vt:lpstr>Quick fire!</vt:lpstr>
      <vt:lpstr>Other resources</vt:lpstr>
      <vt:lpstr>Introduction to R</vt:lpstr>
      <vt:lpstr>Introduction to R</vt:lpstr>
      <vt:lpstr>Introduction to R</vt:lpstr>
      <vt:lpstr>Introduction to R</vt:lpstr>
      <vt:lpstr>“Beautiful R plots”  </vt:lpstr>
      <vt:lpstr>What we will be looking at today:</vt:lpstr>
      <vt:lpstr>The Iris dataset  (Get used to it – you will see it a LOT!)</vt:lpstr>
      <vt:lpstr>The Iris dataset  (Get used to it – you will see it a LOT!)</vt:lpstr>
      <vt:lpstr>The Iris dataset  (Get used to it – you will see it a LOT!)</vt:lpstr>
      <vt:lpstr>The Iris dataset  (Get used to it – you will see it a LOT!)</vt:lpstr>
      <vt:lpstr>PowerPoint Presentation</vt:lpstr>
      <vt:lpstr>R-Studio</vt:lpstr>
      <vt:lpstr>PowerPoint Presentation</vt:lpstr>
      <vt:lpstr>PowerPoint Presentation</vt:lpstr>
      <vt:lpstr>PowerPoint Presentation</vt:lpstr>
      <vt:lpstr>PowerPoint Presentation</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Loading in data and packages</vt:lpstr>
      <vt:lpstr>Simple things you can do</vt:lpstr>
      <vt:lpstr>Finding Averages</vt:lpstr>
      <vt:lpstr>Basic plots</vt:lpstr>
      <vt:lpstr>Basic plots</vt:lpstr>
      <vt:lpstr>Basic plots</vt:lpstr>
      <vt:lpstr>Changing colours </vt:lpstr>
      <vt:lpstr>More things you can do</vt:lpstr>
      <vt:lpstr>More things you can do</vt:lpstr>
      <vt:lpstr>A brief intro to R</vt:lpstr>
      <vt:lpstr>Today’s R code: </vt:lpstr>
      <vt:lpstr>Where you can get more information</vt:lpstr>
      <vt:lpstr>PowerPoint Presentation</vt:lpstr>
      <vt:lpstr>Thank You! </vt:lpstr>
      <vt:lpstr>Thank you Hadley Wickham! </vt:lpstr>
    </vt:vector>
  </TitlesOfParts>
  <Manager/>
  <Company>University of Manchester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P(egs) bioinformatics for Postgrads</dc:title>
  <dc:subject>R</dc:subject>
  <dc:creator>Alexandra Martin-Geary</dc:creator>
  <cp:keywords/>
  <dc:description/>
  <cp:lastModifiedBy>Alexandra Martin-Geary</cp:lastModifiedBy>
  <cp:revision>96</cp:revision>
  <dcterms:created xsi:type="dcterms:W3CDTF">2019-05-16T08:03:50Z</dcterms:created>
  <dcterms:modified xsi:type="dcterms:W3CDTF">2020-01-24T10:35:11Z</dcterms:modified>
  <cp:category/>
</cp:coreProperties>
</file>